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23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B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EA696-E0FA-46C2-A2EF-79E46AFE2EFA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99ABE-DF15-49DB-BF20-13D83DEFC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65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93ECA6-F1DD-43C2-BC72-2DF385AEC68E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0841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BC0ED0-896C-4DFF-B887-9376FEF882AF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70638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0AFE94-E6A4-4096-B764-E9EA945480AA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75782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58B0D0-C78B-4D5E-AC78-CC302571DCDB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10. 11</a:t>
            </a:r>
          </a:p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362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BF0B30-B923-4F11-8B62-82990C69CCC2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Agents #21</a:t>
            </a:r>
          </a:p>
        </p:txBody>
      </p:sp>
    </p:spTree>
    <p:extLst>
      <p:ext uri="{BB962C8B-B14F-4D97-AF65-F5344CB8AC3E}">
        <p14:creationId xmlns:p14="http://schemas.microsoft.com/office/powerpoint/2010/main" val="65311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9B19E5-49D1-42A9-8260-11D1C9505F3E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468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1158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Discover The World Of Sports Marketing;</a:t>
            </a:r>
            <a:r>
              <a:rPr lang="en-US">
                <a:solidFill>
                  <a:schemeClr val="tx1"/>
                </a:solidFill>
              </a:rPr>
              <a:t> Use in Marketing OF Sports and THROUGH Sports</a:t>
            </a:r>
          </a:p>
        </p:txBody>
      </p:sp>
    </p:spTree>
    <p:extLst>
      <p:ext uri="{BB962C8B-B14F-4D97-AF65-F5344CB8AC3E}">
        <p14:creationId xmlns:p14="http://schemas.microsoft.com/office/powerpoint/2010/main" val="407751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12/8/2016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12/8/2016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12/8/2016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12/8/2016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12/8/2016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8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37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9.png"/><Relationship Id="rId7" Type="http://schemas.openxmlformats.org/officeDocument/2006/relationships/hyperlink" Target="http://www.staplescenter.com/about_entrance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jpeg"/><Relationship Id="rId11" Type="http://schemas.openxmlformats.org/officeDocument/2006/relationships/image" Target="../media/image45.png"/><Relationship Id="rId5" Type="http://schemas.openxmlformats.org/officeDocument/2006/relationships/image" Target="../media/image40.png"/><Relationship Id="rId10" Type="http://schemas.openxmlformats.org/officeDocument/2006/relationships/image" Target="../media/image44.png"/><Relationship Id="rId4" Type="http://schemas.openxmlformats.org/officeDocument/2006/relationships/hyperlink" Target="http://www.superbowl.com/" TargetMode="External"/><Relationship Id="rId9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vsc.edu/mec/" TargetMode="External"/><Relationship Id="rId3" Type="http://schemas.openxmlformats.org/officeDocument/2006/relationships/image" Target="../media/image47.png"/><Relationship Id="rId7" Type="http://schemas.openxmlformats.org/officeDocument/2006/relationships/image" Target="../media/image50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11" Type="http://schemas.openxmlformats.org/officeDocument/2006/relationships/image" Target="../media/image53.png"/><Relationship Id="rId5" Type="http://schemas.openxmlformats.org/officeDocument/2006/relationships/image" Target="../media/image48.jpeg"/><Relationship Id="rId10" Type="http://schemas.openxmlformats.org/officeDocument/2006/relationships/image" Target="../media/image52.png"/><Relationship Id="rId4" Type="http://schemas.openxmlformats.org/officeDocument/2006/relationships/hyperlink" Target="javascript:picLink(1)" TargetMode="External"/><Relationship Id="rId9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jhancock.com/" TargetMode="External"/><Relationship Id="rId13" Type="http://schemas.openxmlformats.org/officeDocument/2006/relationships/image" Target="../media/image59.png"/><Relationship Id="rId18" Type="http://schemas.openxmlformats.org/officeDocument/2006/relationships/hyperlink" Target="http://www.swatch.com/" TargetMode="External"/><Relationship Id="rId3" Type="http://schemas.openxmlformats.org/officeDocument/2006/relationships/hyperlink" Target="http://st14.yahoo.com/cgi-bin/clink?allpro+enWn9n+index.html" TargetMode="External"/><Relationship Id="rId7" Type="http://schemas.openxmlformats.org/officeDocument/2006/relationships/image" Target="../media/image56.png"/><Relationship Id="rId12" Type="http://schemas.openxmlformats.org/officeDocument/2006/relationships/hyperlink" Target="http://www.mcdonalds.com/" TargetMode="External"/><Relationship Id="rId17" Type="http://schemas.openxmlformats.org/officeDocument/2006/relationships/image" Target="../media/image61.png"/><Relationship Id="rId2" Type="http://schemas.openxmlformats.org/officeDocument/2006/relationships/notesSlide" Target="../notesSlides/notesSlide6.xml"/><Relationship Id="rId16" Type="http://schemas.openxmlformats.org/officeDocument/2006/relationships/hyperlink" Target="http://www.visa.com/" TargetMode="External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cocacola.com/" TargetMode="External"/><Relationship Id="rId11" Type="http://schemas.openxmlformats.org/officeDocument/2006/relationships/image" Target="../media/image58.png"/><Relationship Id="rId5" Type="http://schemas.openxmlformats.org/officeDocument/2006/relationships/image" Target="../media/image55.png"/><Relationship Id="rId15" Type="http://schemas.openxmlformats.org/officeDocument/2006/relationships/image" Target="../media/image60.png"/><Relationship Id="rId10" Type="http://schemas.openxmlformats.org/officeDocument/2006/relationships/hyperlink" Target="http://www.kodak.com/" TargetMode="External"/><Relationship Id="rId19" Type="http://schemas.openxmlformats.org/officeDocument/2006/relationships/image" Target="../media/image62.png"/><Relationship Id="rId4" Type="http://schemas.openxmlformats.org/officeDocument/2006/relationships/image" Target="../media/image54.png"/><Relationship Id="rId9" Type="http://schemas.openxmlformats.org/officeDocument/2006/relationships/image" Target="../media/image57.png"/><Relationship Id="rId14" Type="http://schemas.openxmlformats.org/officeDocument/2006/relationships/hyperlink" Target="http://www.samsung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hyperlink" Target="http://store.nba.com/home.aspx?&amp;aid=nbacomhomei" TargetMode="External"/><Relationship Id="rId12" Type="http://schemas.openxmlformats.org/officeDocument/2006/relationships/image" Target="../media/image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11" Type="http://schemas.openxmlformats.org/officeDocument/2006/relationships/image" Target="../media/image6.png"/><Relationship Id="rId5" Type="http://schemas.openxmlformats.org/officeDocument/2006/relationships/hyperlink" Target="http://www.getfitfoods.com/contest/past_winners_archive.html" TargetMode="External"/><Relationship Id="rId10" Type="http://schemas.openxmlformats.org/officeDocument/2006/relationships/hyperlink" Target="http://www.thewb.com/Index/0,7349,,00.html" TargetMode="External"/><Relationship Id="rId4" Type="http://schemas.openxmlformats.org/officeDocument/2006/relationships/image" Target="../media/image2.jpeg"/><Relationship Id="rId9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BASIC MARKETING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smtClean="0"/>
              <a:t>“I can identify </a:t>
            </a:r>
            <a:r>
              <a:rPr lang="en-US" dirty="0"/>
              <a:t>and understand the basic concepts and the core standards of </a:t>
            </a:r>
            <a:r>
              <a:rPr lang="en-US" dirty="0" smtClean="0"/>
              <a:t>marketing”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519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917668" y="1649181"/>
            <a:ext cx="5257805" cy="3422469"/>
          </a:xfrm>
        </p:spPr>
        <p:txBody>
          <a:bodyPr/>
          <a:lstStyle/>
          <a:p>
            <a:pPr algn="ctr"/>
            <a:r>
              <a:rPr lang="en-US" dirty="0" smtClean="0"/>
              <a:t>MARKETING MIX –</a:t>
            </a:r>
            <a:br>
              <a:rPr lang="en-US" dirty="0" smtClean="0"/>
            </a:br>
            <a:r>
              <a:rPr lang="en-US" dirty="0" smtClean="0"/>
              <a:t> THE FOUNDATION OF MARKETING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FCF4"/>
              </a:clrFrom>
              <a:clrTo>
                <a:srgbClr val="00FC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417" y="1116171"/>
            <a:ext cx="8224711" cy="448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461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66" y="-448056"/>
            <a:ext cx="10998926" cy="7149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441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 rot="16200000">
            <a:off x="-859819" y="2487710"/>
            <a:ext cx="4961926" cy="1714723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6600" dirty="0" smtClean="0"/>
              <a:t>MARKETING MIX</a:t>
            </a:r>
            <a:endParaRPr lang="en-US" sz="660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/>
              <a:t>Basic marketing strategies – the four P’s </a:t>
            </a:r>
          </a:p>
          <a:p>
            <a:pPr marL="907542" lvl="1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3100" dirty="0"/>
              <a:t>Product</a:t>
            </a:r>
          </a:p>
          <a:p>
            <a:pPr marL="1463040" lvl="1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3100" dirty="0"/>
              <a:t>Place</a:t>
            </a:r>
          </a:p>
          <a:p>
            <a:pPr marL="2011680" lvl="1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3100" dirty="0"/>
              <a:t>Price</a:t>
            </a:r>
          </a:p>
          <a:p>
            <a:pPr marL="2560320" lvl="1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3100" dirty="0"/>
              <a:t>Promotion</a:t>
            </a:r>
          </a:p>
        </p:txBody>
      </p:sp>
      <p:pic>
        <p:nvPicPr>
          <p:cNvPr id="61441" name="Picture 1" descr="C:\Documents and Settings\gpage3\Local Settings\Temporary Internet Files\Content.IE5\K9U8Z36Z\MP900321049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flipH="1">
            <a:off x="6449410" y="1940052"/>
            <a:ext cx="978408" cy="137160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61463" name="Picture 23" descr="C:\Documents and Settings\gpage3\Local Settings\Temporary Internet Files\Content.IE5\CN87DE84\MP900443589[1]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57539" y="2738628"/>
            <a:ext cx="2061041" cy="137160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61461" name="Picture 21" descr="C:\Documents and Settings\gpage3\Local Settings\Temporary Internet Files\Content.IE5\G7VI334Y\MP900408952[1]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7799095" y="3537204"/>
            <a:ext cx="1371600" cy="137160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61442" name="Picture 2" descr="C:\Documents and Settings\gpage3\Local Settings\Temporary Internet Files\Content.IE5\ZHGC1DJS\MP900444386[1]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760516" y="4491037"/>
            <a:ext cx="2061041" cy="137160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97878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Product Strategies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250000"/>
              </a:lnSpc>
            </a:pPr>
            <a:r>
              <a:rPr lang="en-US" sz="2900" dirty="0"/>
              <a:t>What product to make</a:t>
            </a:r>
          </a:p>
          <a:p>
            <a:pPr marL="822960">
              <a:lnSpc>
                <a:spcPct val="250000"/>
              </a:lnSpc>
            </a:pPr>
            <a:r>
              <a:rPr lang="en-US" sz="2900" dirty="0"/>
              <a:t>How to package it</a:t>
            </a:r>
          </a:p>
          <a:p>
            <a:pPr marL="1371600">
              <a:lnSpc>
                <a:spcPct val="250000"/>
              </a:lnSpc>
            </a:pPr>
            <a:r>
              <a:rPr lang="en-US" sz="2900" dirty="0"/>
              <a:t>What brand name to use</a:t>
            </a:r>
          </a:p>
          <a:p>
            <a:pPr marL="1920240">
              <a:lnSpc>
                <a:spcPct val="250000"/>
              </a:lnSpc>
            </a:pPr>
            <a:r>
              <a:rPr lang="en-US" sz="2900" dirty="0"/>
              <a:t>What image to project</a:t>
            </a:r>
          </a:p>
        </p:txBody>
      </p:sp>
      <p:pic>
        <p:nvPicPr>
          <p:cNvPr id="15364" name="Picture 5" descr="cmp307xu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362" y="1048240"/>
            <a:ext cx="1562142" cy="137160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1" name="Picture 5" descr="C:\Documents and Settings\gpage3\Local Settings\Temporary Internet Files\Content.IE5\SNRZ3KAC\MP900448545[1]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334832" y="2052828"/>
            <a:ext cx="1215059" cy="137160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60422" name="Picture 6" descr="C:\Documents and Settings\gpage3\Local Settings\Temporary Internet Files\Content.IE5\5F73AVJE\MP900443977[1]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287504" y="3516494"/>
            <a:ext cx="2161761" cy="137160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60423" name="Picture 7" descr="C:\Documents and Settings\gpage3\Local Settings\Temporary Internet Files\Content.IE5\K9U8Z36Z\MP900422513[1]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9582726" y="4751954"/>
            <a:ext cx="1286503" cy="137160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85078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Place Strategies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3961055" y="773347"/>
            <a:ext cx="7315200" cy="1522248"/>
          </a:xfrm>
        </p:spPr>
        <p:txBody>
          <a:bodyPr/>
          <a:lstStyle/>
          <a:p>
            <a:pPr eaLnBrk="1" hangingPunct="1"/>
            <a:r>
              <a:rPr lang="en-US" sz="2900" dirty="0"/>
              <a:t>How and where a product will be distributed.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580727" y="1972491"/>
            <a:ext cx="8075855" cy="4105226"/>
            <a:chOff x="2529840" y="1076820"/>
            <a:chExt cx="9144001" cy="4648200"/>
          </a:xfrm>
        </p:grpSpPr>
        <p:pic>
          <p:nvPicPr>
            <p:cNvPr id="16388" name="Picture 5" descr="bestbuy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7788" y="1076820"/>
              <a:ext cx="2706053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399" name="Picture 7" descr="C:\Documents and Settings\gpage3\Local Settings\Temporary Internet Files\Content.IE5\5F73AVJE\MP900390556[1]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568440" y="1076820"/>
              <a:ext cx="2609088" cy="2743200"/>
            </a:xfrm>
            <a:prstGeom prst="rect">
              <a:avLst/>
            </a:prstGeom>
            <a:noFill/>
          </p:spPr>
        </p:pic>
        <p:pic>
          <p:nvPicPr>
            <p:cNvPr id="59395" name="Picture 3" descr="C:\Documents and Settings\gpage3\Local Settings\Temporary Internet Files\Content.IE5\K9U8Z36Z\MP900400038[1].jp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6339841" y="2981820"/>
              <a:ext cx="3747381" cy="2743200"/>
            </a:xfrm>
            <a:prstGeom prst="rect">
              <a:avLst/>
            </a:prstGeom>
            <a:noFill/>
          </p:spPr>
        </p:pic>
        <p:pic>
          <p:nvPicPr>
            <p:cNvPr id="59394" name="Picture 2" descr="C:\Documents and Settings\gpage3\Local Settings\Temporary Internet Files\Content.IE5\MBHTXKIL\MP900425185[1].jp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2529840" y="1076820"/>
              <a:ext cx="4090680" cy="2743200"/>
            </a:xfrm>
            <a:prstGeom prst="rect">
              <a:avLst/>
            </a:prstGeom>
            <a:noFill/>
          </p:spPr>
        </p:pic>
        <p:pic>
          <p:nvPicPr>
            <p:cNvPr id="59398" name="Picture 6" descr="C:\Documents and Settings\gpage3\Local Settings\Temporary Internet Files\Content.IE5\5F73AVJE\MP900431673[1].jpg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9892366" y="2981820"/>
              <a:ext cx="1781474" cy="2743200"/>
            </a:xfrm>
            <a:prstGeom prst="rect">
              <a:avLst/>
            </a:prstGeom>
            <a:noFill/>
          </p:spPr>
        </p:pic>
        <p:pic>
          <p:nvPicPr>
            <p:cNvPr id="59396" name="Picture 4" descr="C:\Documents and Settings\gpage3\Local Settings\Temporary Internet Files\Content.IE5\MBHTXKIL\MP900442977[1].jpg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2529841" y="2981820"/>
              <a:ext cx="4122083" cy="27432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834932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Price Strategies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790630" y="308162"/>
            <a:ext cx="7315200" cy="1881959"/>
          </a:xfrm>
        </p:spPr>
        <p:txBody>
          <a:bodyPr/>
          <a:lstStyle/>
          <a:p>
            <a:pPr eaLnBrk="1" hangingPunct="1"/>
            <a:r>
              <a:rPr lang="en-US" sz="2900" dirty="0"/>
              <a:t>Reflect what customers are willing and able to pay.</a:t>
            </a:r>
          </a:p>
        </p:txBody>
      </p:sp>
      <p:pic>
        <p:nvPicPr>
          <p:cNvPr id="58369" name="Picture 1" descr="C:\Documents and Settings\gpage3\Local Settings\Temporary Internet Files\Content.IE5\K9U8Z36Z\MP900444047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5279" y="3332988"/>
            <a:ext cx="3657600" cy="2743200"/>
          </a:xfrm>
          <a:prstGeom prst="rect">
            <a:avLst/>
          </a:prstGeom>
          <a:noFill/>
        </p:spPr>
      </p:pic>
      <p:pic>
        <p:nvPicPr>
          <p:cNvPr id="58373" name="Picture 5" descr="C:\Documents and Settings\gpage3\Local Settings\Temporary Internet Files\Content.IE5\MLNLVXS3\MP900443893[1]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33090" y="3649218"/>
            <a:ext cx="2872740" cy="2426970"/>
          </a:xfrm>
          <a:prstGeom prst="rect">
            <a:avLst/>
          </a:prstGeom>
          <a:noFill/>
        </p:spPr>
      </p:pic>
      <p:pic>
        <p:nvPicPr>
          <p:cNvPr id="17412" name="Picture 5" descr="Pesticide-Price-Ta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05"/>
          <a:stretch>
            <a:fillRect/>
          </a:stretch>
        </p:blipFill>
        <p:spPr bwMode="auto">
          <a:xfrm rot="20805582">
            <a:off x="3478408" y="1877568"/>
            <a:ext cx="337559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3" descr="C:\Documents and Settings\gpage3\Local Settings\Temporary Internet Files\Content.IE5\5F73AVJE\MP900442235[1]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148720" y="1803273"/>
            <a:ext cx="2957215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5971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65982" y="470694"/>
            <a:ext cx="2947482" cy="2300591"/>
          </a:xfrm>
        </p:spPr>
        <p:txBody>
          <a:bodyPr/>
          <a:lstStyle/>
          <a:p>
            <a:pPr eaLnBrk="1" hangingPunct="1"/>
            <a:r>
              <a:rPr lang="en-US" dirty="0" smtClean="0"/>
              <a:t>Promotion Strategies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3461323" y="731520"/>
            <a:ext cx="8339610" cy="269290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How potential customers will be told about the new product</a:t>
            </a:r>
          </a:p>
          <a:p>
            <a:pPr eaLnBrk="1" hangingPunct="1"/>
            <a:r>
              <a:rPr lang="en-US" sz="2800" dirty="0" smtClean="0"/>
              <a:t>What the message will be</a:t>
            </a:r>
          </a:p>
          <a:p>
            <a:pPr eaLnBrk="1" hangingPunct="1"/>
            <a:r>
              <a:rPr lang="en-US" sz="2800" dirty="0" smtClean="0"/>
              <a:t>When and where it will be delivered</a:t>
            </a:r>
          </a:p>
          <a:p>
            <a:pPr eaLnBrk="1" hangingPunct="1"/>
            <a:r>
              <a:rPr lang="en-US" sz="2800" dirty="0" smtClean="0"/>
              <a:t>What inducements are there to purchase it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461323" y="3853543"/>
            <a:ext cx="8339610" cy="2235708"/>
            <a:chOff x="3382946" y="3570732"/>
            <a:chExt cx="9004732" cy="2414016"/>
          </a:xfrm>
        </p:grpSpPr>
        <p:pic>
          <p:nvPicPr>
            <p:cNvPr id="18436" name="Picture 5" descr="ces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3000" y="3570732"/>
              <a:ext cx="3624678" cy="2414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345" name="Picture 1" descr="C:\Documents and Settings\gpage3\Local Settings\Temporary Internet Files\Content.IE5\J7LSVRQ3\MP900403640[1]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382946" y="3570732"/>
              <a:ext cx="1570054" cy="2414016"/>
            </a:xfrm>
            <a:prstGeom prst="rect">
              <a:avLst/>
            </a:prstGeom>
            <a:noFill/>
          </p:spPr>
        </p:pic>
        <p:pic>
          <p:nvPicPr>
            <p:cNvPr id="57347" name="Picture 3" descr="C:\Documents and Settings\gpage3\Local Settings\Temporary Internet Files\Content.IE5\SNRZ3KAC\MP900148969[1].jp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5029200" y="3570732"/>
              <a:ext cx="3657600" cy="2414016"/>
            </a:xfrm>
            <a:prstGeom prst="rect">
              <a:avLst/>
            </a:prstGeom>
            <a:noFill/>
          </p:spPr>
        </p:pic>
      </p:grp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006211" y="1660178"/>
            <a:ext cx="2947482" cy="2300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INFORM</a:t>
            </a:r>
            <a:endParaRPr lang="en-US" dirty="0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65982" y="2724419"/>
            <a:ext cx="2947482" cy="2300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PERSUADE</a:t>
            </a:r>
            <a:endParaRPr lang="en-US" dirty="0" smtClean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994191" y="3960769"/>
            <a:ext cx="2947482" cy="2300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REMIND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24321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Marketing Mix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3850958" y="914400"/>
            <a:ext cx="7315200" cy="927463"/>
          </a:xfrm>
        </p:spPr>
        <p:txBody>
          <a:bodyPr>
            <a:normAutofit fontScale="92500"/>
          </a:bodyPr>
          <a:lstStyle/>
          <a:p>
            <a:r>
              <a:rPr lang="en-US" sz="3600" dirty="0"/>
              <a:t>The elements are </a:t>
            </a:r>
            <a:r>
              <a:rPr lang="en-US" sz="3600" dirty="0" smtClean="0"/>
              <a:t>INTERCONNECTED</a:t>
            </a:r>
            <a:endParaRPr lang="en-US" sz="3600" dirty="0"/>
          </a:p>
        </p:txBody>
      </p:sp>
      <p:grpSp>
        <p:nvGrpSpPr>
          <p:cNvPr id="3" name="Group 2"/>
          <p:cNvGrpSpPr/>
          <p:nvPr/>
        </p:nvGrpSpPr>
        <p:grpSpPr>
          <a:xfrm>
            <a:off x="4715692" y="1915021"/>
            <a:ext cx="6705600" cy="3809999"/>
            <a:chOff x="3657600" y="2286001"/>
            <a:chExt cx="6705600" cy="3809999"/>
          </a:xfrm>
        </p:grpSpPr>
        <p:sp>
          <p:nvSpPr>
            <p:cNvPr id="1035" name="Text Box 5"/>
            <p:cNvSpPr txBox="1">
              <a:spLocks noChangeArrowheads="1"/>
            </p:cNvSpPr>
            <p:nvPr/>
          </p:nvSpPr>
          <p:spPr bwMode="auto">
            <a:xfrm>
              <a:off x="3657600" y="2743200"/>
              <a:ext cx="2133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Product</a:t>
              </a:r>
            </a:p>
          </p:txBody>
        </p:sp>
        <p:sp>
          <p:nvSpPr>
            <p:cNvPr id="1036" name="Text Box 6"/>
            <p:cNvSpPr txBox="1">
              <a:spLocks noChangeArrowheads="1"/>
            </p:cNvSpPr>
            <p:nvPr/>
          </p:nvSpPr>
          <p:spPr bwMode="auto">
            <a:xfrm>
              <a:off x="8534400" y="3276600"/>
              <a:ext cx="1828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Place</a:t>
              </a:r>
            </a:p>
          </p:txBody>
        </p:sp>
        <p:sp>
          <p:nvSpPr>
            <p:cNvPr id="1037" name="Text Box 7"/>
            <p:cNvSpPr txBox="1">
              <a:spLocks noChangeArrowheads="1"/>
            </p:cNvSpPr>
            <p:nvPr/>
          </p:nvSpPr>
          <p:spPr bwMode="auto">
            <a:xfrm>
              <a:off x="3810000" y="4724400"/>
              <a:ext cx="1905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Price</a:t>
              </a:r>
            </a:p>
          </p:txBody>
        </p:sp>
        <p:sp>
          <p:nvSpPr>
            <p:cNvPr id="1038" name="Text Box 8"/>
            <p:cNvSpPr txBox="1">
              <a:spLocks noChangeArrowheads="1"/>
            </p:cNvSpPr>
            <p:nvPr/>
          </p:nvSpPr>
          <p:spPr bwMode="auto">
            <a:xfrm>
              <a:off x="7620000" y="5638800"/>
              <a:ext cx="2133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Promotion</a:t>
              </a:r>
            </a:p>
          </p:txBody>
        </p:sp>
        <p:graphicFrame>
          <p:nvGraphicFramePr>
            <p:cNvPr id="1026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4169326"/>
                </p:ext>
              </p:extLst>
            </p:nvPr>
          </p:nvGraphicFramePr>
          <p:xfrm>
            <a:off x="4876800" y="2743201"/>
            <a:ext cx="2400300" cy="733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4" name="Drawing" r:id="rId3" imgW="2384981" imgH="735291" progId="">
                    <p:embed/>
                  </p:oleObj>
                </mc:Choice>
                <mc:Fallback>
                  <p:oleObj name="Drawing" r:id="rId3" imgW="2384981" imgH="735291" progId="">
                    <p:embed/>
                    <p:pic>
                      <p:nvPicPr>
                        <p:cNvPr id="1026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6800" y="2743201"/>
                          <a:ext cx="2400300" cy="733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7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13952928"/>
                </p:ext>
              </p:extLst>
            </p:nvPr>
          </p:nvGraphicFramePr>
          <p:xfrm>
            <a:off x="5410201" y="4038601"/>
            <a:ext cx="3362325" cy="1724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5" name="Drawing" r:id="rId5" imgW="3371850" imgH="1733550" progId="">
                    <p:embed/>
                  </p:oleObj>
                </mc:Choice>
                <mc:Fallback>
                  <p:oleObj name="Drawing" r:id="rId5" imgW="3371850" imgH="1733550" progId="">
                    <p:embed/>
                    <p:pic>
                      <p:nvPicPr>
                        <p:cNvPr id="1027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10201" y="4038601"/>
                          <a:ext cx="3362325" cy="1724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8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63892056"/>
                </p:ext>
              </p:extLst>
            </p:nvPr>
          </p:nvGraphicFramePr>
          <p:xfrm>
            <a:off x="5943600" y="2286001"/>
            <a:ext cx="2571750" cy="1114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6" name="Drawing" r:id="rId7" imgW="2581275" imgH="1123950" progId="">
                    <p:embed/>
                  </p:oleObj>
                </mc:Choice>
                <mc:Fallback>
                  <p:oleObj name="Drawing" r:id="rId7" imgW="2581275" imgH="1123950" progId="">
                    <p:embed/>
                    <p:pic>
                      <p:nvPicPr>
                        <p:cNvPr id="1028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43600" y="2286001"/>
                          <a:ext cx="2571750" cy="1114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9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40366823"/>
                </p:ext>
              </p:extLst>
            </p:nvPr>
          </p:nvGraphicFramePr>
          <p:xfrm>
            <a:off x="4648201" y="3581400"/>
            <a:ext cx="3343275" cy="933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7" name="Drawing" r:id="rId9" imgW="3352800" imgH="942975" progId="">
                    <p:embed/>
                  </p:oleObj>
                </mc:Choice>
                <mc:Fallback>
                  <p:oleObj name="Drawing" r:id="rId9" imgW="3352800" imgH="942975" progId="">
                    <p:embed/>
                    <p:pic>
                      <p:nvPicPr>
                        <p:cNvPr id="1029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8201" y="3581400"/>
                          <a:ext cx="3343275" cy="933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0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94177983"/>
                </p:ext>
              </p:extLst>
            </p:nvPr>
          </p:nvGraphicFramePr>
          <p:xfrm>
            <a:off x="7848600" y="3810000"/>
            <a:ext cx="952500" cy="914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8" name="Drawing" r:id="rId11" imgW="952107" imgH="914400" progId="">
                    <p:embed/>
                  </p:oleObj>
                </mc:Choice>
                <mc:Fallback>
                  <p:oleObj name="Drawing" r:id="rId11" imgW="952107" imgH="914400" progId="">
                    <p:embed/>
                    <p:pic>
                      <p:nvPicPr>
                        <p:cNvPr id="103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48600" y="3810000"/>
                          <a:ext cx="952500" cy="914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1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81076797"/>
                </p:ext>
              </p:extLst>
            </p:nvPr>
          </p:nvGraphicFramePr>
          <p:xfrm>
            <a:off x="4038601" y="3352800"/>
            <a:ext cx="733425" cy="144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9" name="Drawing" r:id="rId13" imgW="735291" imgH="707010" progId="">
                    <p:embed/>
                  </p:oleObj>
                </mc:Choice>
                <mc:Fallback>
                  <p:oleObj name="Drawing" r:id="rId13" imgW="735291" imgH="707010" progId="">
                    <p:embed/>
                    <p:pic>
                      <p:nvPicPr>
                        <p:cNvPr id="1031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8601" y="3352800"/>
                          <a:ext cx="733425" cy="1447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2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99708441"/>
                </p:ext>
              </p:extLst>
            </p:nvPr>
          </p:nvGraphicFramePr>
          <p:xfrm>
            <a:off x="4038600" y="4343400"/>
            <a:ext cx="3486150" cy="1543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0" name="Drawing" r:id="rId15" imgW="3495675" imgH="1552575" progId="">
                    <p:embed/>
                  </p:oleObj>
                </mc:Choice>
                <mc:Fallback>
                  <p:oleObj name="Drawing" r:id="rId15" imgW="3495675" imgH="1552575" progId="">
                    <p:embed/>
                    <p:pic>
                      <p:nvPicPr>
                        <p:cNvPr id="1032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8600" y="4343400"/>
                          <a:ext cx="3486150" cy="1543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627015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14058" y="756702"/>
            <a:ext cx="8458200" cy="385774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/>
              <a:t>Applying marketing Principles to the marketing of a “Sports Property”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sz="2400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/>
              <a:t>Sports Properties:</a:t>
            </a:r>
          </a:p>
          <a:p>
            <a:pPr marL="914400" lvl="1" indent="-457200">
              <a:buFont typeface="+mj-lt"/>
              <a:buAutoNum type="arabicParenR"/>
              <a:defRPr/>
            </a:pPr>
            <a:r>
              <a:rPr lang="en-US" sz="2400" dirty="0"/>
              <a:t>League		5) Team</a:t>
            </a:r>
          </a:p>
          <a:p>
            <a:pPr marL="914400" lvl="1" indent="-457200">
              <a:buFont typeface="+mj-lt"/>
              <a:buAutoNum type="arabicParenR"/>
              <a:defRPr/>
            </a:pPr>
            <a:r>
              <a:rPr lang="en-US" sz="2400" dirty="0"/>
              <a:t>Athlete		6) Stadium		9) Arena</a:t>
            </a:r>
          </a:p>
          <a:p>
            <a:pPr marL="914400" lvl="1" indent="-457200">
              <a:buFont typeface="+mj-lt"/>
              <a:buAutoNum type="arabicParenR"/>
              <a:defRPr/>
            </a:pPr>
            <a:r>
              <a:rPr lang="en-US" sz="2400" dirty="0"/>
              <a:t>Program		7) Event		10) Meet</a:t>
            </a:r>
          </a:p>
          <a:p>
            <a:pPr marL="914400" lvl="1" indent="-457200">
              <a:buFont typeface="+mj-lt"/>
              <a:buAutoNum type="arabicParenR"/>
              <a:defRPr/>
            </a:pPr>
            <a:r>
              <a:rPr lang="en-US" sz="2400" dirty="0"/>
              <a:t>Competition	8) Contest</a:t>
            </a:r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>
          <a:xfrm rot="16200000">
            <a:off x="-851627" y="2858226"/>
            <a:ext cx="5132255" cy="1143000"/>
          </a:xfrm>
          <a:effectLst>
            <a:outerShdw dist="35921" dir="2700000" algn="ctr" rotWithShape="0">
              <a:schemeClr val="tx2"/>
            </a:outerShdw>
          </a:effectLst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5400" dirty="0" smtClean="0"/>
              <a:t>MARKETING OF SPORTS</a:t>
            </a:r>
            <a:endParaRPr lang="en-US" altLang="en-US" sz="5400" dirty="0"/>
          </a:p>
        </p:txBody>
      </p:sp>
      <p:grpSp>
        <p:nvGrpSpPr>
          <p:cNvPr id="2" name="Group 1"/>
          <p:cNvGrpSpPr/>
          <p:nvPr/>
        </p:nvGrpSpPr>
        <p:grpSpPr>
          <a:xfrm>
            <a:off x="3614058" y="4614449"/>
            <a:ext cx="7934325" cy="1512508"/>
            <a:chOff x="1524001" y="4800600"/>
            <a:chExt cx="8943975" cy="1704976"/>
          </a:xfrm>
        </p:grpSpPr>
        <p:pic>
          <p:nvPicPr>
            <p:cNvPr id="38916" name="Picture 26" descr="The ATHENS 2004 Olympic Games Emble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98"/>
            <a:stretch>
              <a:fillRect/>
            </a:stretch>
          </p:blipFill>
          <p:spPr bwMode="auto">
            <a:xfrm>
              <a:off x="1524001" y="4800600"/>
              <a:ext cx="1084263" cy="16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18" name="Picture 16" descr="Super Bowl 37">
              <a:hlinkClick r:id="rId4"/>
            </p:cNvPr>
            <p:cNvPicPr>
              <a:picLocks noChangeAspect="1" noChangeArrowheads="1"/>
            </p:cNvPicPr>
            <p:nvPr>
              <p:ph sz="quarter" idx="2"/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438400" y="4800600"/>
              <a:ext cx="4191000" cy="711200"/>
            </a:xfrm>
          </p:spPr>
        </p:pic>
        <p:pic>
          <p:nvPicPr>
            <p:cNvPr id="38919" name="Picture 19" descr="rfk_night"/>
            <p:cNvPicPr>
              <a:picLocks noChangeAspect="1" noChangeArrowheads="1"/>
            </p:cNvPicPr>
            <p:nvPr>
              <p:ph sz="quarter" idx="3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029200" y="5562601"/>
              <a:ext cx="1600200" cy="942975"/>
            </a:xfrm>
            <a:noFill/>
          </p:spPr>
        </p:pic>
        <p:pic>
          <p:nvPicPr>
            <p:cNvPr id="38920" name="Picture 24" descr="entrance_hemi_tn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4800600"/>
              <a:ext cx="1676400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1" name="Picture 28" descr="Kentucky Oaks"/>
            <p:cNvPicPr>
              <a:picLocks noChangeAspect="1" noChangeArrowheads="1"/>
            </p:cNvPicPr>
            <p:nvPr/>
          </p:nvPicPr>
          <p:blipFill>
            <a:blip r:embed="rId9">
              <a:lum bright="12000" contras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5715000"/>
              <a:ext cx="2438400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2" name="Picture 30" descr="8XeqVgWW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4401" y="4800600"/>
              <a:ext cx="1933575" cy="165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8923" name="Picture 31" descr="statu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244" y="1594713"/>
            <a:ext cx="1209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02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 rot="16200000">
            <a:off x="-761813" y="1128407"/>
            <a:ext cx="4976950" cy="4601183"/>
          </a:xfrm>
          <a:effectLst>
            <a:outerShdw dist="35921" dir="2700000" algn="ctr" rotWithShape="0">
              <a:schemeClr val="tx2"/>
            </a:outerShdw>
          </a:effectLst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5400" dirty="0" smtClean="0"/>
              <a:t>“PLAYAS” IN MARKETING OF SPORTS</a:t>
            </a:r>
            <a:endParaRPr lang="en-US" altLang="en-US" sz="5400" dirty="0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81288" y="1293223"/>
            <a:ext cx="4870270" cy="4010297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 smtClean="0"/>
              <a:t>Teams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 smtClean="0"/>
              <a:t>Leagues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 smtClean="0"/>
              <a:t>Venues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 smtClean="0"/>
              <a:t>Athletes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 smtClean="0"/>
              <a:t>Agents</a:t>
            </a:r>
          </a:p>
          <a:p>
            <a:pPr eaLnBrk="1" hangingPunct="1">
              <a:defRPr/>
            </a:pPr>
            <a:endParaRPr lang="en-US" sz="3200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3200" dirty="0" smtClean="0"/>
              <a:t>WHAT IS THEIR JOB?</a:t>
            </a:r>
          </a:p>
        </p:txBody>
      </p:sp>
    </p:spTree>
    <p:extLst>
      <p:ext uri="{BB962C8B-B14F-4D97-AF65-F5344CB8AC3E}">
        <p14:creationId xmlns:p14="http://schemas.microsoft.com/office/powerpoint/2010/main" val="381915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37"/>
            <a:ext cx="3370217" cy="4601183"/>
          </a:xfrm>
        </p:spPr>
        <p:txBody>
          <a:bodyPr/>
          <a:lstStyle/>
          <a:p>
            <a:r>
              <a:rPr lang="en-US" dirty="0" smtClean="0"/>
              <a:t>What is </a:t>
            </a:r>
            <a:br>
              <a:rPr lang="en-US" dirty="0" smtClean="0"/>
            </a:br>
            <a:r>
              <a:rPr lang="en-US" sz="3200" b="1" dirty="0" smtClean="0"/>
              <a:t>SPORTS &amp; ENTERTAINMENT MARKETING?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5519" y="199863"/>
            <a:ext cx="4730447" cy="4944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 smtClean="0"/>
              <a:t>Let’s break it up…</a:t>
            </a:r>
            <a:endParaRPr lang="en-US" sz="4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3989" y="1184476"/>
            <a:ext cx="3263052" cy="494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US" sz="3200" dirty="0" smtClean="0"/>
              <a:t>MARKETING:</a:t>
            </a:r>
            <a:endParaRPr lang="en-US" sz="3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57244" y="1618265"/>
            <a:ext cx="7042571" cy="1110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/>
              <a:t>The process of developing, pricing, promoting, and distributing products, or goods and services to satisfy customers’ needs and wants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3989" y="3021775"/>
            <a:ext cx="3263052" cy="494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US" sz="3200" dirty="0" smtClean="0"/>
              <a:t>SPORTS: </a:t>
            </a:r>
            <a:endParaRPr lang="en-US" sz="32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57244" y="3143683"/>
            <a:ext cx="5618720" cy="1279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400" dirty="0"/>
              <a:t>A source of diversion or physical activity engaged in for pleasure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641462" y="4176199"/>
            <a:ext cx="5277757" cy="494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US" sz="3200" dirty="0" smtClean="0"/>
              <a:t>SPECTATOR      	OR	PARTICIPANT</a:t>
            </a:r>
            <a:endParaRPr lang="en-US" sz="32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813993" y="4859074"/>
            <a:ext cx="3566521" cy="494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US" sz="3200" dirty="0" smtClean="0"/>
              <a:t>ENTERTAINMENT:</a:t>
            </a:r>
            <a:endParaRPr lang="en-US" sz="32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57244" y="5085154"/>
            <a:ext cx="7042571" cy="1279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/>
              <a:t>Whatever people are willing to spend their money and spare time viewing rather than participating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19771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 rot="16200000">
            <a:off x="-578787" y="2125054"/>
            <a:ext cx="4617103" cy="2550746"/>
          </a:xfrm>
          <a:effectLst>
            <a:outerShdw dist="35921" dir="2700000" algn="ctr" rotWithShape="0">
              <a:schemeClr val="tx2"/>
            </a:outerShdw>
          </a:effectLst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5400" dirty="0" smtClean="0"/>
              <a:t>MARKETING OF SPORTS</a:t>
            </a:r>
            <a:endParaRPr lang="en-US" altLang="en-US" sz="5400" dirty="0"/>
          </a:p>
        </p:txBody>
      </p:sp>
      <p:pic>
        <p:nvPicPr>
          <p:cNvPr id="40964" name="Picture 4" descr="bullhortcolor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703" y="3065791"/>
            <a:ext cx="21336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 descr="releasetitle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379" y="4742191"/>
            <a:ext cx="27781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6" descr="campusfall">
            <a:hlinkClick r:id="rId4"/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503" y="2379991"/>
            <a:ext cx="1714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7" descr="Ute Football 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903" y="1617992"/>
            <a:ext cx="14478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8" descr="TitleBar"/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103" y="1694191"/>
            <a:ext cx="38290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9" descr="David O. McKay Events Center">
            <a:hlinkClick r:id="rId8"/>
          </p:cNvPr>
          <p:cNvPicPr preferRelativeResize="0"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503" y="2989592"/>
            <a:ext cx="19812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Picture 10" descr="meclayout"/>
          <p:cNvPicPr preferRelativeResize="0"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303" y="4361191"/>
            <a:ext cx="1220788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71" name="Group 11"/>
          <p:cNvGrpSpPr>
            <a:grpSpLocks/>
          </p:cNvGrpSpPr>
          <p:nvPr/>
        </p:nvGrpSpPr>
        <p:grpSpPr bwMode="auto">
          <a:xfrm>
            <a:off x="6040258" y="3999241"/>
            <a:ext cx="1863725" cy="1066800"/>
            <a:chOff x="0" y="0"/>
            <a:chExt cx="1174" cy="538"/>
          </a:xfrm>
        </p:grpSpPr>
        <p:sp>
          <p:nvSpPr>
            <p:cNvPr id="40974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1174" cy="538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¶"/>
                <a:defRPr sz="3200">
                  <a:solidFill>
                    <a:srgbClr val="660066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o"/>
                <a:defRPr sz="2800">
                  <a:solidFill>
                    <a:srgbClr val="660066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Ø"/>
                <a:defRPr sz="2400">
                  <a:solidFill>
                    <a:srgbClr val="660066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¶"/>
                <a:defRPr sz="2000">
                  <a:solidFill>
                    <a:srgbClr val="660066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Wingdings" panose="05000000000000000000" pitchFamily="2" charset="2"/>
                <a:buChar char="¶"/>
                <a:defRPr sz="2000">
                  <a:solidFill>
                    <a:srgbClr val="660066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¶"/>
                <a:defRPr sz="2000">
                  <a:solidFill>
                    <a:srgbClr val="660066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¶"/>
                <a:defRPr sz="2000">
                  <a:solidFill>
                    <a:srgbClr val="660066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¶"/>
                <a:defRPr sz="2000">
                  <a:solidFill>
                    <a:srgbClr val="660066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¶"/>
                <a:defRPr sz="2000">
                  <a:solidFill>
                    <a:srgbClr val="660066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975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1174" cy="538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¶"/>
                <a:defRPr sz="3200">
                  <a:solidFill>
                    <a:srgbClr val="660066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o"/>
                <a:defRPr sz="2800">
                  <a:solidFill>
                    <a:srgbClr val="660066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Ø"/>
                <a:defRPr sz="2400">
                  <a:solidFill>
                    <a:srgbClr val="660066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¶"/>
                <a:defRPr sz="2000">
                  <a:solidFill>
                    <a:srgbClr val="660066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Wingdings" panose="05000000000000000000" pitchFamily="2" charset="2"/>
                <a:buChar char="¶"/>
                <a:defRPr sz="2000">
                  <a:solidFill>
                    <a:srgbClr val="660066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¶"/>
                <a:defRPr sz="2000">
                  <a:solidFill>
                    <a:srgbClr val="660066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¶"/>
                <a:defRPr sz="2000">
                  <a:solidFill>
                    <a:srgbClr val="660066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¶"/>
                <a:defRPr sz="2000">
                  <a:solidFill>
                    <a:srgbClr val="660066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¶"/>
                <a:defRPr sz="2000">
                  <a:solidFill>
                    <a:srgbClr val="660066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  </a:t>
              </a:r>
              <a:r>
                <a:rPr lang="en-US" altLang="en-US" sz="50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 </a:t>
              </a:r>
              <a:r>
                <a:rPr lang="en-US" altLang="en-US" sz="24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           </a:t>
              </a:r>
            </a:p>
          </p:txBody>
        </p:sp>
      </p:grpSp>
      <p:pic>
        <p:nvPicPr>
          <p:cNvPr id="40972" name="Picture 14" descr="unv-logo-n"/>
          <p:cNvPicPr preferRelativeResize="0"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4" y="4132591"/>
            <a:ext cx="98266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3" name="TextBox 14"/>
          <p:cNvSpPr txBox="1">
            <a:spLocks noChangeArrowheads="1"/>
          </p:cNvSpPr>
          <p:nvPr/>
        </p:nvSpPr>
        <p:spPr bwMode="auto">
          <a:xfrm>
            <a:off x="3659777" y="762000"/>
            <a:ext cx="2438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¶"/>
              <a:defRPr sz="3200">
                <a:solidFill>
                  <a:srgbClr val="660066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o"/>
              <a:defRPr sz="2800">
                <a:solidFill>
                  <a:srgbClr val="660066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rgbClr val="660066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¶"/>
              <a:defRPr sz="2000">
                <a:solidFill>
                  <a:srgbClr val="660066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¶"/>
              <a:defRPr sz="2000">
                <a:solidFill>
                  <a:srgbClr val="660066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¶"/>
              <a:defRPr sz="2000">
                <a:solidFill>
                  <a:srgbClr val="660066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¶"/>
              <a:defRPr sz="2000">
                <a:solidFill>
                  <a:srgbClr val="660066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¶"/>
              <a:defRPr sz="2000">
                <a:solidFill>
                  <a:srgbClr val="660066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¶"/>
              <a:defRPr sz="2000">
                <a:solidFill>
                  <a:srgbClr val="660066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</a:rPr>
              <a:t>Examples:</a:t>
            </a:r>
          </a:p>
        </p:txBody>
      </p:sp>
    </p:spTree>
    <p:extLst>
      <p:ext uri="{BB962C8B-B14F-4D97-AF65-F5344CB8AC3E}">
        <p14:creationId xmlns:p14="http://schemas.microsoft.com/office/powerpoint/2010/main" val="410956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 rot="16200000">
            <a:off x="-1141074" y="2935629"/>
            <a:ext cx="5238071" cy="1143000"/>
          </a:xfrm>
          <a:effectLst>
            <a:outerShdw dist="35921" dir="2700000" algn="ctr" rotWithShape="0">
              <a:schemeClr val="tx2"/>
            </a:outerShdw>
          </a:effectLst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5400" dirty="0"/>
              <a:t>Marketing THROUGH Sports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74382" y="1097280"/>
            <a:ext cx="8458200" cy="2283188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Marketing of Non-Sports products or services using sports as a media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dirty="0"/>
              <a:t>Using a team or event for marketing</a:t>
            </a:r>
          </a:p>
          <a:p>
            <a:pPr eaLnBrk="1" hangingPunct="1"/>
            <a:endParaRPr lang="en-US" altLang="en-US" sz="2800" dirty="0"/>
          </a:p>
        </p:txBody>
      </p:sp>
      <p:grpSp>
        <p:nvGrpSpPr>
          <p:cNvPr id="2" name="Group 1"/>
          <p:cNvGrpSpPr/>
          <p:nvPr/>
        </p:nvGrpSpPr>
        <p:grpSpPr>
          <a:xfrm>
            <a:off x="3674382" y="4151809"/>
            <a:ext cx="7874725" cy="1247141"/>
            <a:chOff x="1752601" y="4876800"/>
            <a:chExt cx="8740775" cy="1384300"/>
          </a:xfrm>
        </p:grpSpPr>
        <p:pic>
          <p:nvPicPr>
            <p:cNvPr id="41989" name="Picture 32" descr="Derby Store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1" y="5562600"/>
              <a:ext cx="1985963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0" name="Picture 33" descr="logo_top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87" b="2736"/>
            <a:stretch>
              <a:fillRect/>
            </a:stretch>
          </p:blipFill>
          <p:spPr bwMode="auto">
            <a:xfrm>
              <a:off x="5791201" y="5334001"/>
              <a:ext cx="1446213" cy="893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1" name="Picture 34" descr="Link to Coca-Cola site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5725" y="4876801"/>
              <a:ext cx="1371600" cy="41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2" name="Picture 35" descr="Link to John Hancock site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4525" y="4876800"/>
              <a:ext cx="1371600" cy="452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3" name="Picture 36" descr="Link to Kodak site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8526" y="4876800"/>
              <a:ext cx="123507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4" name="Picture 37" descr="Link to Mc Donald's site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5334000"/>
              <a:ext cx="1028700" cy="795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5" name="Picture 38" descr="Link to Samsung site">
              <a:hlinkClick r:id="rId14"/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5401" y="5562600"/>
              <a:ext cx="1577975" cy="534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6" name="Picture 39" descr="Link to Visa site">
              <a:hlinkClick r:id="rId16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1" y="5562601"/>
              <a:ext cx="1027113" cy="657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7" name="Picture 40" descr="Link to Swatch site">
              <a:hlinkClick r:id="rId18"/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4938714"/>
              <a:ext cx="1676400" cy="319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8" name="Picture 41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6414" y="4876800"/>
              <a:ext cx="587375" cy="439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8793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9139" y="954408"/>
            <a:ext cx="8466038" cy="4801907"/>
          </a:xfrm>
        </p:spPr>
        <p:txBody>
          <a:bodyPr>
            <a:noAutofit/>
          </a:bodyPr>
          <a:lstStyle/>
          <a:p>
            <a:r>
              <a:rPr lang="en-US" altLang="en-US" sz="4400" dirty="0" smtClean="0"/>
              <a:t>It </a:t>
            </a:r>
            <a:r>
              <a:rPr lang="en-US" altLang="en-US" sz="4400" dirty="0"/>
              <a:t>is the goal of the sports and entertainment marketer to provide a product or service that can satisfy the needs and wants of those individuals who choose to be entertained during their </a:t>
            </a:r>
            <a:r>
              <a:rPr lang="en-US" altLang="en-US" sz="4400" i="1" dirty="0"/>
              <a:t>leisure time</a:t>
            </a:r>
            <a:br>
              <a:rPr lang="en-US" altLang="en-US" sz="4400" i="1" dirty="0"/>
            </a:b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 rot="5400000">
            <a:off x="8439492" y="2385866"/>
            <a:ext cx="445346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28575">
                  <a:solidFill>
                    <a:srgbClr val="40BAD2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SPORTS </a:t>
            </a:r>
          </a:p>
          <a:p>
            <a:pPr algn="ctr"/>
            <a:r>
              <a:rPr lang="en-US" sz="6000" dirty="0">
                <a:ln w="28575">
                  <a:solidFill>
                    <a:srgbClr val="40BAD2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MARKETING</a:t>
            </a:r>
            <a:r>
              <a:rPr lang="en-US" sz="5400" dirty="0"/>
              <a:t> </a:t>
            </a:r>
            <a:endParaRPr lang="en-US" sz="5400" dirty="0"/>
          </a:p>
        </p:txBody>
      </p:sp>
      <p:sp>
        <p:nvSpPr>
          <p:cNvPr id="6" name="Rectangle 5"/>
          <p:cNvSpPr/>
          <p:nvPr/>
        </p:nvSpPr>
        <p:spPr>
          <a:xfrm>
            <a:off x="8534549" y="1863463"/>
            <a:ext cx="127631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dirty="0">
                <a:ln w="28575">
                  <a:solidFill>
                    <a:srgbClr val="40BAD2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=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1403404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we marketing to??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705130" y="1753847"/>
            <a:ext cx="3263052" cy="494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US" sz="3200" dirty="0" smtClean="0"/>
              <a:t>MARKET:</a:t>
            </a:r>
            <a:endParaRPr lang="en-US" sz="3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57243" y="2313536"/>
            <a:ext cx="7042571" cy="1110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 smtClean="0"/>
              <a:t>All people who share similar needs and wants and who have the ABILITY and WILLINGNESS to purchase a given product or service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705130" y="3965983"/>
            <a:ext cx="3701509" cy="494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US" sz="3200" dirty="0" smtClean="0"/>
              <a:t>TARGET MARKET:</a:t>
            </a:r>
            <a:endParaRPr lang="en-US" sz="32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57243" y="4460789"/>
            <a:ext cx="7042571" cy="1110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 smtClean="0"/>
              <a:t>The group of people most likely to become customers, identified for a specific marketing program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915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 rot="16200000">
            <a:off x="-797463" y="2883468"/>
            <a:ext cx="4950508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6600" b="1" dirty="0" smtClean="0">
                <a:solidFill>
                  <a:schemeClr val="bg1"/>
                </a:solidFill>
              </a:rPr>
              <a:t>PRODUCERS</a:t>
            </a:r>
            <a:endParaRPr lang="en-US" altLang="en-US" sz="6600" b="1" dirty="0" smtClean="0">
              <a:solidFill>
                <a:schemeClr val="bg1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14057" y="741044"/>
            <a:ext cx="8181703" cy="2560321"/>
          </a:xfrm>
        </p:spPr>
        <p:txBody>
          <a:bodyPr/>
          <a:lstStyle/>
          <a:p>
            <a:pPr marL="514350" indent="-514350">
              <a:buFont typeface="Betty Noir" pitchFamily="34" charset="0"/>
              <a:buAutoNum type="arabicPeriod"/>
            </a:pPr>
            <a:r>
              <a:rPr lang="en-US" altLang="en-US" sz="2800" dirty="0"/>
              <a:t>Individuals or Companies which have products to be sold.</a:t>
            </a:r>
          </a:p>
          <a:p>
            <a:pPr marL="514350" indent="-514350">
              <a:buFont typeface="Betty Noir" pitchFamily="34" charset="0"/>
              <a:buAutoNum type="arabicPeriod"/>
            </a:pPr>
            <a:r>
              <a:rPr lang="en-US" altLang="en-US" sz="2800" dirty="0"/>
              <a:t>They provide the “supply.”</a:t>
            </a:r>
          </a:p>
          <a:p>
            <a:pPr marL="514350" indent="-514350">
              <a:buFont typeface="Betty Noir" pitchFamily="34" charset="0"/>
              <a:buAutoNum type="arabicPeriod"/>
            </a:pPr>
            <a:r>
              <a:rPr lang="en-US" altLang="en-US" sz="2800" dirty="0"/>
              <a:t>They are willing to exchange the product or service for something of value.</a:t>
            </a:r>
          </a:p>
        </p:txBody>
      </p:sp>
      <p:pic>
        <p:nvPicPr>
          <p:cNvPr id="21509" name="Picture 5" descr="Goodyear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88874" y="3595370"/>
            <a:ext cx="2781300" cy="295275"/>
          </a:xfrm>
          <a:noFill/>
        </p:spPr>
      </p:pic>
      <p:pic>
        <p:nvPicPr>
          <p:cNvPr id="21510" name="Picture 7" descr="nfl0831a_kickoff-popup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89275" y="3671570"/>
            <a:ext cx="2735263" cy="2187575"/>
          </a:xfrm>
          <a:noFill/>
        </p:spPr>
      </p:pic>
      <p:pic>
        <p:nvPicPr>
          <p:cNvPr id="21511" name="Picture 12" descr="callout_before_after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475" y="4052570"/>
            <a:ext cx="128587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14" descr="nbacomhome82703_bts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075" y="4052570"/>
            <a:ext cx="15716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17" descr="carmichael_dir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674" y="3976369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9" descr="WB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674" y="5043170"/>
            <a:ext cx="11430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20" descr="MCj04341850000[1]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80" y="3550058"/>
            <a:ext cx="48418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992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 rot="16200000">
            <a:off x="-867164" y="2991609"/>
            <a:ext cx="5002457" cy="865637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6600" dirty="0" smtClean="0">
                <a:solidFill>
                  <a:schemeClr val="bg1"/>
                </a:solidFill>
              </a:rPr>
              <a:t>CONSUMERS</a:t>
            </a:r>
            <a:endParaRPr lang="en-US" altLang="en-US" sz="6600" dirty="0" smtClean="0">
              <a:solidFill>
                <a:schemeClr val="bg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47200" y="785731"/>
            <a:ext cx="7848114" cy="216647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Individuals or Companies which have needs to be met and which have something to exchange.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They create a “Demand.”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They have </a:t>
            </a:r>
            <a:r>
              <a:rPr lang="en-US" b="1" dirty="0" smtClean="0">
                <a:solidFill>
                  <a:srgbClr val="40BAD2"/>
                </a:solidFill>
              </a:rPr>
              <a:t>something</a:t>
            </a:r>
            <a:r>
              <a:rPr lang="en-US" dirty="0" smtClean="0"/>
              <a:t> to exchange for a product or service and are willing to do so.</a:t>
            </a: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2665" t="24196" r="29485" b="25089"/>
          <a:stretch/>
        </p:blipFill>
        <p:spPr>
          <a:xfrm>
            <a:off x="5227805" y="2638697"/>
            <a:ext cx="4686903" cy="353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99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 rot="16200000">
            <a:off x="-553965" y="2327364"/>
            <a:ext cx="4376060" cy="219412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6600" dirty="0" smtClean="0"/>
              <a:t>PRODUCTS</a:t>
            </a:r>
            <a:endParaRPr lang="en-US" altLang="en-US" sz="6600" dirty="0" smtClean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30079" y="1975430"/>
            <a:ext cx="7821990" cy="2897995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altLang="en-US" sz="2800" dirty="0" smtClean="0"/>
              <a:t>Good or Service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en-US" altLang="en-US" sz="2800" dirty="0" smtClean="0"/>
          </a:p>
          <a:p>
            <a:pPr eaLnBrk="1" hangingPunct="1">
              <a:lnSpc>
                <a:spcPct val="100000"/>
              </a:lnSpc>
            </a:pPr>
            <a:r>
              <a:rPr lang="en-US" altLang="en-US" sz="2800" i="1" dirty="0" smtClean="0"/>
              <a:t>Goods</a:t>
            </a:r>
            <a:r>
              <a:rPr lang="en-US" altLang="en-US" sz="2800" dirty="0" smtClean="0"/>
              <a:t> are Tangible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3200" i="1" dirty="0"/>
              <a:t>Example: Football, Jersey, or Hammer</a:t>
            </a:r>
          </a:p>
          <a:p>
            <a:pPr lvl="1" eaLnBrk="1" hangingPunct="1">
              <a:lnSpc>
                <a:spcPct val="100000"/>
              </a:lnSpc>
              <a:buFontTx/>
              <a:buNone/>
            </a:pPr>
            <a:endParaRPr lang="en-US" altLang="en-US" sz="3200" dirty="0"/>
          </a:p>
          <a:p>
            <a:pPr eaLnBrk="1" hangingPunct="1">
              <a:lnSpc>
                <a:spcPct val="100000"/>
              </a:lnSpc>
            </a:pPr>
            <a:r>
              <a:rPr lang="en-US" altLang="en-US" sz="2800" dirty="0" smtClean="0"/>
              <a:t>Services are In-tangible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3200" dirty="0"/>
              <a:t>Example: Game, Transportation, or Hair cut</a:t>
            </a:r>
          </a:p>
        </p:txBody>
      </p:sp>
    </p:spTree>
    <p:extLst>
      <p:ext uri="{BB962C8B-B14F-4D97-AF65-F5344CB8AC3E}">
        <p14:creationId xmlns:p14="http://schemas.microsoft.com/office/powerpoint/2010/main" val="181702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 rot="16200000">
            <a:off x="-690741" y="2194775"/>
            <a:ext cx="4754262" cy="245930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6600" dirty="0" smtClean="0">
                <a:solidFill>
                  <a:schemeClr val="bg1"/>
                </a:solidFill>
              </a:rPr>
              <a:t>EXCHANGES</a:t>
            </a:r>
            <a:endParaRPr lang="en-US" altLang="en-US" sz="6600" dirty="0" smtClean="0">
              <a:solidFill>
                <a:schemeClr val="bg1"/>
              </a:solidFill>
            </a:endParaRP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9085" y="1047297"/>
            <a:ext cx="7315200" cy="2741241"/>
          </a:xfrm>
        </p:spPr>
        <p:txBody>
          <a:bodyPr>
            <a:normAutofit/>
          </a:bodyPr>
          <a:lstStyle/>
          <a:p>
            <a:pPr marL="514350" indent="-514350">
              <a:buFont typeface="Betty Noir" pitchFamily="34" charset="0"/>
              <a:buAutoNum type="arabicPeriod"/>
            </a:pPr>
            <a:r>
              <a:rPr lang="en-US" altLang="en-US" sz="3200" dirty="0" smtClean="0"/>
              <a:t>Everyday transactions between producers and consumers</a:t>
            </a:r>
          </a:p>
          <a:p>
            <a:pPr marL="514350" indent="-514350">
              <a:buFont typeface="Betty Noir" pitchFamily="34" charset="0"/>
              <a:buAutoNum type="arabicPeriod"/>
            </a:pPr>
            <a:r>
              <a:rPr lang="en-US" altLang="en-US" sz="3200" dirty="0" smtClean="0"/>
              <a:t>Typically trading money for a product or service</a:t>
            </a:r>
          </a:p>
        </p:txBody>
      </p:sp>
      <p:sp>
        <p:nvSpPr>
          <p:cNvPr id="27653" name="AutoShape 4"/>
          <p:cNvSpPr>
            <a:spLocks noChangeArrowheads="1"/>
          </p:cNvSpPr>
          <p:nvPr/>
        </p:nvSpPr>
        <p:spPr bwMode="auto">
          <a:xfrm rot="10738865">
            <a:off x="7789817" y="3799918"/>
            <a:ext cx="1295400" cy="1752600"/>
          </a:xfrm>
          <a:prstGeom prst="curvedRightArrow">
            <a:avLst>
              <a:gd name="adj1" fmla="val 27059"/>
              <a:gd name="adj2" fmla="val 54118"/>
              <a:gd name="adj3" fmla="val 33333"/>
            </a:avLst>
          </a:prstGeom>
          <a:gradFill rotWithShape="0">
            <a:gsLst>
              <a:gs pos="0">
                <a:srgbClr val="FF00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¶"/>
              <a:defRPr sz="3200">
                <a:solidFill>
                  <a:srgbClr val="660066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o"/>
              <a:defRPr sz="2800">
                <a:solidFill>
                  <a:srgbClr val="660066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rgbClr val="660066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¶"/>
              <a:defRPr sz="2000">
                <a:solidFill>
                  <a:srgbClr val="660066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¶"/>
              <a:defRPr sz="2000">
                <a:solidFill>
                  <a:srgbClr val="660066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¶"/>
              <a:defRPr sz="2000">
                <a:solidFill>
                  <a:srgbClr val="660066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¶"/>
              <a:defRPr sz="2000">
                <a:solidFill>
                  <a:srgbClr val="660066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¶"/>
              <a:defRPr sz="2000">
                <a:solidFill>
                  <a:srgbClr val="660066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¶"/>
              <a:defRPr sz="2000">
                <a:solidFill>
                  <a:srgbClr val="660066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7654" name="AutoShape 5"/>
          <p:cNvSpPr>
            <a:spLocks noChangeArrowheads="1"/>
          </p:cNvSpPr>
          <p:nvPr/>
        </p:nvSpPr>
        <p:spPr bwMode="auto">
          <a:xfrm>
            <a:off x="5732417" y="3952318"/>
            <a:ext cx="1295400" cy="1752600"/>
          </a:xfrm>
          <a:prstGeom prst="curvedRightArrow">
            <a:avLst>
              <a:gd name="adj1" fmla="val 27059"/>
              <a:gd name="adj2" fmla="val 54118"/>
              <a:gd name="adj3" fmla="val 33333"/>
            </a:avLst>
          </a:prstGeom>
          <a:gradFill rotWithShape="0">
            <a:gsLst>
              <a:gs pos="0">
                <a:schemeClr val="bg1"/>
              </a:gs>
              <a:gs pos="100000">
                <a:srgbClr val="CC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¶"/>
              <a:defRPr sz="3200">
                <a:solidFill>
                  <a:srgbClr val="660066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o"/>
              <a:defRPr sz="2800">
                <a:solidFill>
                  <a:srgbClr val="660066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rgbClr val="660066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¶"/>
              <a:defRPr sz="2000">
                <a:solidFill>
                  <a:srgbClr val="660066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¶"/>
              <a:defRPr sz="2000">
                <a:solidFill>
                  <a:srgbClr val="660066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¶"/>
              <a:defRPr sz="2000">
                <a:solidFill>
                  <a:srgbClr val="660066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¶"/>
              <a:defRPr sz="2000">
                <a:solidFill>
                  <a:srgbClr val="660066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¶"/>
              <a:defRPr sz="2000">
                <a:solidFill>
                  <a:srgbClr val="660066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¶"/>
              <a:defRPr sz="2000">
                <a:solidFill>
                  <a:srgbClr val="660066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78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3457" y="954407"/>
            <a:ext cx="7669204" cy="4801907"/>
          </a:xfrm>
        </p:spPr>
        <p:txBody>
          <a:bodyPr>
            <a:noAutofit/>
          </a:bodyPr>
          <a:lstStyle/>
          <a:p>
            <a:r>
              <a:rPr lang="en-US" altLang="en-US" sz="5400" dirty="0" smtClean="0"/>
              <a:t>Businesses must satisfy customers’ needs and wants in order to make a profit</a:t>
            </a:r>
            <a:r>
              <a:rPr lang="en-US" altLang="en-US" sz="4400" i="1" dirty="0"/>
              <a:t/>
            </a:r>
            <a:br>
              <a:rPr lang="en-US" altLang="en-US" sz="4400" i="1" dirty="0"/>
            </a:b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 rot="5400000">
            <a:off x="8494434" y="2058749"/>
            <a:ext cx="453281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28575">
                  <a:solidFill>
                    <a:srgbClr val="40BAD2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THE MARKETING CONCEPT</a:t>
            </a:r>
            <a:endParaRPr lang="en-US" sz="5400" dirty="0"/>
          </a:p>
        </p:txBody>
      </p:sp>
      <p:sp>
        <p:nvSpPr>
          <p:cNvPr id="6" name="Rectangle 5"/>
          <p:cNvSpPr/>
          <p:nvPr/>
        </p:nvSpPr>
        <p:spPr>
          <a:xfrm>
            <a:off x="8702661" y="2424337"/>
            <a:ext cx="94128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dirty="0">
                <a:ln w="28575">
                  <a:solidFill>
                    <a:srgbClr val="40BAD2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=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075544568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100</TotalTime>
  <Words>482</Words>
  <Application>Microsoft Office PowerPoint</Application>
  <PresentationFormat>Widescreen</PresentationFormat>
  <Paragraphs>107</Paragraphs>
  <Slides>21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Betty Noir</vt:lpstr>
      <vt:lpstr>Calibri</vt:lpstr>
      <vt:lpstr>Corbel</vt:lpstr>
      <vt:lpstr>Times New Roman</vt:lpstr>
      <vt:lpstr>Wingdings</vt:lpstr>
      <vt:lpstr>Wingdings 2</vt:lpstr>
      <vt:lpstr>Frame</vt:lpstr>
      <vt:lpstr>Drawing</vt:lpstr>
      <vt:lpstr>BASIC MARKETING</vt:lpstr>
      <vt:lpstr>What is  SPORTS &amp; ENTERTAINMENT MARKETING?</vt:lpstr>
      <vt:lpstr>It is the goal of the sports and entertainment marketer to provide a product or service that can satisfy the needs and wants of those individuals who choose to be entertained during their leisure time </vt:lpstr>
      <vt:lpstr>Who are we marketing to??</vt:lpstr>
      <vt:lpstr>PRODUCERS</vt:lpstr>
      <vt:lpstr>CONSUMERS</vt:lpstr>
      <vt:lpstr>PRODUCTS</vt:lpstr>
      <vt:lpstr>EXCHANGES</vt:lpstr>
      <vt:lpstr>Businesses must satisfy customers’ needs and wants in order to make a profit </vt:lpstr>
      <vt:lpstr>MARKETING MIX –  THE FOUNDATION OF MARKETING</vt:lpstr>
      <vt:lpstr>PowerPoint Presentation</vt:lpstr>
      <vt:lpstr>MARKETING MIX</vt:lpstr>
      <vt:lpstr>Product Strategies</vt:lpstr>
      <vt:lpstr>Place Strategies</vt:lpstr>
      <vt:lpstr>Price Strategies</vt:lpstr>
      <vt:lpstr>Promotion Strategies</vt:lpstr>
      <vt:lpstr>The Marketing Mix</vt:lpstr>
      <vt:lpstr>MARKETING OF SPORTS</vt:lpstr>
      <vt:lpstr>“PLAYAS” IN MARKETING OF SPORTS</vt:lpstr>
      <vt:lpstr>MARKETING OF SPORTS</vt:lpstr>
      <vt:lpstr>Marketing THROUGH Sports</vt:lpstr>
    </vt:vector>
  </TitlesOfParts>
  <Company>Alpine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MARKETING</dc:title>
  <dc:creator>Alexandra Judson</dc:creator>
  <cp:lastModifiedBy>Alexandra Judson</cp:lastModifiedBy>
  <cp:revision>10</cp:revision>
  <dcterms:created xsi:type="dcterms:W3CDTF">2016-12-09T01:11:30Z</dcterms:created>
  <dcterms:modified xsi:type="dcterms:W3CDTF">2016-12-09T02:52:05Z</dcterms:modified>
</cp:coreProperties>
</file>