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9" r:id="rId6"/>
    <p:sldId id="260" r:id="rId7"/>
    <p:sldId id="276" r:id="rId8"/>
    <p:sldId id="277" r:id="rId9"/>
    <p:sldId id="262" r:id="rId10"/>
    <p:sldId id="263" r:id="rId11"/>
    <p:sldId id="270" r:id="rId12"/>
    <p:sldId id="272" r:id="rId13"/>
    <p:sldId id="264" r:id="rId14"/>
    <p:sldId id="273" r:id="rId15"/>
    <p:sldId id="274" r:id="rId16"/>
    <p:sldId id="266" r:id="rId17"/>
    <p:sldId id="268" r:id="rId18"/>
    <p:sldId id="26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B868F-6B73-434F-AE4C-110EC42066A7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ED54C-6987-C14A-9688-808010F0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2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=PM2NocuEihw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6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=Ed6NMqX6Cf4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5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4379" indent="-278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4429" indent="-2228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0201" indent="-2228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5973" indent="-22288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1744" indent="-222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7516" indent="-222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3287" indent="-222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9059" indent="-222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E6F4A2-5D6E-43C3-B1F5-955E3A6B940F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10. 11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4815" indent="-27877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5101" indent="-2230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1142" indent="-2230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7182" indent="-22302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3223" indent="-22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9263" indent="-22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5304" indent="-22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1343" indent="-2230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8B3D36-38F0-4604-9EDC-0D51000E2E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http://</a:t>
            </a:r>
            <a:r>
              <a:rPr lang="en-US" b="1" dirty="0" err="1" smtClean="0"/>
              <a:t>www.businessinsider.com</a:t>
            </a:r>
            <a:r>
              <a:rPr lang="en-US" b="1" dirty="0" smtClean="0"/>
              <a:t>/the-13-worst-celebrity-endorsement-fails-2012-1?op=1</a:t>
            </a:r>
          </a:p>
          <a:p>
            <a:endParaRPr lang="en-US" b="1" dirty="0" smtClean="0"/>
          </a:p>
          <a:p>
            <a:r>
              <a:rPr lang="en-US" b="1" dirty="0" smtClean="0"/>
              <a:t>http://</a:t>
            </a:r>
            <a:r>
              <a:rPr lang="en-US" b="1" dirty="0" err="1" smtClean="0"/>
              <a:t>www.linkdex.com</a:t>
            </a:r>
            <a:r>
              <a:rPr lang="en-US" b="1" dirty="0" smtClean="0"/>
              <a:t>/en-us/inked/worst-celebrity-spokesperson/ - Best</a:t>
            </a:r>
            <a:r>
              <a:rPr lang="en-US" b="1" baseline="0" dirty="0" smtClean="0"/>
              <a:t> one. 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www.stance.com</a:t>
            </a:r>
            <a:r>
              <a:rPr lang="en-US" dirty="0" smtClean="0"/>
              <a:t>/</a:t>
            </a:r>
            <a:r>
              <a:rPr lang="en-US" dirty="0" err="1" smtClean="0"/>
              <a:t>nba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1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www.sportsbusinessdaily.com</a:t>
            </a:r>
            <a:r>
              <a:rPr lang="en-US" dirty="0" smtClean="0"/>
              <a:t>/Daily/Issues/2015/09/23/Marketing-and-Sponsorship/NFL-</a:t>
            </a:r>
            <a:r>
              <a:rPr lang="en-US" dirty="0" err="1" smtClean="0"/>
              <a:t>sponsors.aspx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www.stance.com</a:t>
            </a:r>
            <a:r>
              <a:rPr lang="en-US" dirty="0" smtClean="0"/>
              <a:t>/</a:t>
            </a:r>
            <a:r>
              <a:rPr lang="en-US" dirty="0" err="1" smtClean="0"/>
              <a:t>mlb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www.stance.com</a:t>
            </a:r>
            <a:r>
              <a:rPr lang="en-US" dirty="0" smtClean="0"/>
              <a:t>/</a:t>
            </a:r>
            <a:r>
              <a:rPr lang="en-US" dirty="0" err="1" smtClean="0"/>
              <a:t>nba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ED54C-6987-C14A-9688-808010F01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26A199-3132-2D4D-AEBC-2F21EA6913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BDA5A8A-4B3E-9148-9C73-EDFA90A6E2C8}" type="datetimeFigureOut">
              <a:rPr lang="en-US" smtClean="0"/>
              <a:t>3/13/18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dex.com/en-us/inked/worst-celebrity-spokesperson/" TargetMode="External"/><Relationship Id="rId4" Type="http://schemas.openxmlformats.org/officeDocument/2006/relationships/hyperlink" Target="https://www.youtube.com/watch?v=z5u_2bGPdUY" TargetMode="External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gi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acobell.com/home.htm" TargetMode="External"/><Relationship Id="rId12" Type="http://schemas.openxmlformats.org/officeDocument/2006/relationships/image" Target="../media/image53.png"/><Relationship Id="rId13" Type="http://schemas.openxmlformats.org/officeDocument/2006/relationships/hyperlink" Target="http://www.tacotime.com/index_home.htm?home" TargetMode="External"/><Relationship Id="rId14" Type="http://schemas.openxmlformats.org/officeDocument/2006/relationships/image" Target="../media/image54.jpe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Relationship Id="rId4" Type="http://schemas.openxmlformats.org/officeDocument/2006/relationships/hyperlink" Target="http://www.wendys.com/w-1-0.shtml" TargetMode="External"/><Relationship Id="rId5" Type="http://schemas.openxmlformats.org/officeDocument/2006/relationships/image" Target="../media/image49.png"/><Relationship Id="rId6" Type="http://schemas.openxmlformats.org/officeDocument/2006/relationships/hyperlink" Target="http://www.subway.com/subwayroot/index.aspx" TargetMode="External"/><Relationship Id="rId7" Type="http://schemas.openxmlformats.org/officeDocument/2006/relationships/image" Target="../media/image50.jpeg"/><Relationship Id="rId8" Type="http://schemas.openxmlformats.org/officeDocument/2006/relationships/hyperlink" Target="http://www.quiznos.com/index.asp" TargetMode="External"/><Relationship Id="rId9" Type="http://schemas.openxmlformats.org/officeDocument/2006/relationships/image" Target="../media/image51.png"/><Relationship Id="rId10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gLYGBbDNs" TargetMode="External"/><Relationship Id="rId4" Type="http://schemas.openxmlformats.org/officeDocument/2006/relationships/hyperlink" Target="https://www.youtube.com/watch?v=E-w2_nTnunc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</a:t>
            </a:r>
            <a:r>
              <a:rPr lang="en-US" dirty="0"/>
              <a:t>p</a:t>
            </a:r>
          </a:p>
        </p:txBody>
      </p:sp>
      <p:pic>
        <p:nvPicPr>
          <p:cNvPr id="4" name="Content Placeholder 3" descr="Rickie-Fowler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2750"/>
          <a:stretch>
            <a:fillRect/>
          </a:stretch>
        </p:blipFill>
        <p:spPr>
          <a:xfrm>
            <a:off x="457200" y="1600200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38781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Marketing THROUGH Sports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553200" cy="4525963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Marketing of Non-Sports products or services using sports as a media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rickie_fowler_bushnell_tour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95" y="2088108"/>
            <a:ext cx="4103408" cy="2276058"/>
          </a:xfrm>
          <a:prstGeom prst="rect">
            <a:avLst/>
          </a:prstGeom>
        </p:spPr>
      </p:pic>
      <p:pic>
        <p:nvPicPr>
          <p:cNvPr id="5" name="Picture 4" descr="RickieFowl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87051"/>
            <a:ext cx="3732515" cy="2118895"/>
          </a:xfrm>
          <a:prstGeom prst="rect">
            <a:avLst/>
          </a:prstGeom>
        </p:spPr>
      </p:pic>
      <p:pic>
        <p:nvPicPr>
          <p:cNvPr id="7" name="Picture 6" descr="Rory-McIlroy-Rickie-Fowler-closing-in-on-primetime-celebrity-even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8" y="5028041"/>
            <a:ext cx="3502527" cy="1669538"/>
          </a:xfrm>
          <a:prstGeom prst="rect">
            <a:avLst/>
          </a:prstGeom>
        </p:spPr>
      </p:pic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8" y="4491165"/>
            <a:ext cx="3475789" cy="23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or Through?</a:t>
            </a:r>
            <a:endParaRPr lang="en-US" dirty="0"/>
          </a:p>
        </p:txBody>
      </p:sp>
      <p:pic>
        <p:nvPicPr>
          <p:cNvPr id="7" name="Content Placeholder 6" descr="rickie_fowler_-_red_bull_magazine-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" r="-1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7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or Through?</a:t>
            </a:r>
            <a:endParaRPr lang="en-US" dirty="0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033" b="-62033"/>
          <a:stretch>
            <a:fillRect/>
          </a:stretch>
        </p:blipFill>
        <p:spPr>
          <a:xfrm>
            <a:off x="457200" y="274638"/>
            <a:ext cx="3657600" cy="4589463"/>
          </a:xfrm>
        </p:spPr>
      </p:pic>
      <p:pic>
        <p:nvPicPr>
          <p:cNvPr id="7" name="Content Placeholder 6" descr="50580772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84" b="-56384"/>
          <a:stretch>
            <a:fillRect/>
          </a:stretch>
        </p:blipFill>
        <p:spPr>
          <a:xfrm>
            <a:off x="457200" y="2685876"/>
            <a:ext cx="3657600" cy="4590288"/>
          </a:xfrm>
        </p:spPr>
      </p:pic>
      <p:pic>
        <p:nvPicPr>
          <p:cNvPr id="8" name="Picture 7" descr="rickie-fowler-masters-outf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5" y="1644316"/>
            <a:ext cx="3137121" cy="4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7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Products with S&amp;E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Endorsements</a:t>
            </a:r>
          </a:p>
          <a:p>
            <a:r>
              <a:rPr lang="en-US" dirty="0" smtClean="0"/>
              <a:t>Autograph Signing</a:t>
            </a:r>
          </a:p>
          <a:p>
            <a:r>
              <a:rPr lang="en-US" dirty="0" smtClean="0"/>
              <a:t>Promotional Tie Ins</a:t>
            </a:r>
          </a:p>
          <a:p>
            <a:r>
              <a:rPr lang="en-US" dirty="0" smtClean="0"/>
              <a:t>Merchandise</a:t>
            </a:r>
          </a:p>
          <a:p>
            <a:r>
              <a:rPr lang="en-US" dirty="0" smtClean="0"/>
              <a:t>Fan Gear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Worst Endorsements of all time.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BUBBA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ubba-watson-pin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56" y="2577376"/>
            <a:ext cx="2139617" cy="38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Products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Autographs 	</a:t>
            </a:r>
            <a:endParaRPr lang="en-US" dirty="0"/>
          </a:p>
        </p:txBody>
      </p:sp>
      <p:pic>
        <p:nvPicPr>
          <p:cNvPr id="11" name="Content Placeholder 10" descr="bubba-watson1_1943810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r="2112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Merchandise</a:t>
            </a:r>
            <a:endParaRPr lang="en-US" dirty="0"/>
          </a:p>
        </p:txBody>
      </p:sp>
      <p:pic>
        <p:nvPicPr>
          <p:cNvPr id="10" name="Content Placeholder 9" descr="DRSBDcX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320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Products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Promotional Tie In</a:t>
            </a:r>
            <a:endParaRPr lang="en-US" dirty="0"/>
          </a:p>
        </p:txBody>
      </p:sp>
      <p:pic>
        <p:nvPicPr>
          <p:cNvPr id="10" name="Content Placeholder 9" descr="web1_Bubba-Waffle-house-cop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3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Fan Gear</a:t>
            </a:r>
            <a:endParaRPr lang="en-US" dirty="0"/>
          </a:p>
        </p:txBody>
      </p:sp>
      <p:pic>
        <p:nvPicPr>
          <p:cNvPr id="11" name="Content Placeholder 10" descr="bubba-golf-e1340142663865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r="20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528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68" y="0"/>
            <a:ext cx="77724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Match-Up Hypothesis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148" y="2743200"/>
            <a:ext cx="7053703" cy="1569660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lvl="1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algn="just"/>
            <a:r>
              <a:rPr lang="en-US" dirty="0"/>
              <a:t>The idea that the sponsor should match up with the appropriate </a:t>
            </a:r>
            <a:br>
              <a:rPr lang="en-US" dirty="0"/>
            </a:br>
            <a:r>
              <a:rPr lang="en-US" dirty="0" smtClean="0"/>
              <a:t>Target </a:t>
            </a:r>
            <a:r>
              <a:rPr lang="en-US" dirty="0"/>
              <a:t>Market of the Sports Property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40" y="4430007"/>
            <a:ext cx="131536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55" y="5416550"/>
            <a:ext cx="1220771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6" y="4430007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5" y="5416550"/>
            <a:ext cx="114498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67" y="4430007"/>
            <a:ext cx="18288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78" y="5416550"/>
            <a:ext cx="122077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3" y="4430007"/>
            <a:ext cx="74914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85" y="4430007"/>
            <a:ext cx="118825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79" y="5416550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03" y="4430007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02" y="5416550"/>
            <a:ext cx="22860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4" y="5416550"/>
            <a:ext cx="1479176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0" y="920812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4" y="920812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24848"/>
          <a:stretch/>
        </p:blipFill>
        <p:spPr bwMode="auto">
          <a:xfrm>
            <a:off x="5609776" y="920812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8" y="920812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01" y="920812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430007"/>
            <a:ext cx="1577474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sx="103000" sy="103000" algn="ctr" rotWithShape="0">
              <a:srgbClr val="000066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7462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44462"/>
            <a:ext cx="7620000" cy="6365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Signature Sponsor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62" y="826837"/>
            <a:ext cx="6824663" cy="1331161"/>
          </a:xfr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lvl="2" indent="0">
              <a:buNone/>
            </a:pPr>
            <a:r>
              <a:rPr lang="en-US" sz="2800" dirty="0"/>
              <a:t>The main sponsor of an event or arena </a:t>
            </a:r>
            <a:r>
              <a:rPr lang="en-US" sz="2800" dirty="0" smtClean="0"/>
              <a:t>Pays </a:t>
            </a:r>
            <a:r>
              <a:rPr lang="en-US" sz="2800" dirty="0"/>
              <a:t>for the Naming Rights of </a:t>
            </a:r>
            <a:r>
              <a:rPr lang="en-US" sz="2800" dirty="0" smtClean="0"/>
              <a:t>event</a:t>
            </a:r>
            <a:endParaRPr lang="en-US" sz="2800" dirty="0"/>
          </a:p>
        </p:txBody>
      </p:sp>
      <p:sp>
        <p:nvSpPr>
          <p:cNvPr id="9" name="AutoShape 2" descr="data:image/jpeg;base64,/9j/4AAQSkZJRgABAQAAAQABAAD/2wCEAAkGBhIQERQUExQWFRQVEhcUFxcYFRUUFRcYFhYVFxgXFBUXHycfGBslGRQWHy8gIycpLC0tFx8xNTAqNSYrLCkBCQoKDgwOGQ8PGi0lHCQtMy8pKSw1MSwtKS8qKio1LS0sKS8sLCkvLS0pKiovNSwpNSkqLCwpKSwpLCwpKS0sM//AABEIAJ8BPgMBIgACEQEDEQH/xAAcAAACAwEBAQEAAAAAAAAAAAAABwQFBgMIAQL/xABPEAACAQMABQYEFQEHAgcBAAABAgMABBEFBhIhMQcTQVFhcSIygZEUIzM0QlJTYnJzdIKSoaKxsrPBwtE1FRYkQ4OT0hdUY4SUo+Hw8UT/xAAbAQEAAgMBAQAAAAAAAAAAAAAAAQQCAwUGB//EAD4RAAIBAgIGBwUGAwkAAAAAAAABAgMRBCEFEjEyQWETIlFxobHhBjSBkcEUFiNT0fAzsvEVQlJicoKSwtL/2gAMAwEAAhEDEQA/AHjRRRQBRRRQBRRRQBRRRQBRRRQBRRXKW6RGVWZQzkhQSAWIGSFHTuoDrRUe/v44I2klYKijJJ+4dZ7BS4ueU+4E4kWP/DElVRhguFI2mD9DbxuGQM43nfQDPqBpjTkNom3M+yCcDcSSexRvNVsevdo1s0+3uXihwJNo8F2es9fDcd+41ktYtHyz2ct7cjDtzYhj34hjMifaYcezvwANL/1KsPdG/wBqT+KsNC622147JCxZlXaOUZd2QOJHWaRdbjkl9czfEfvWgGrRRXC/vFhjeR/FRSx8gzgdtAd6K525bYXa8bZG1343/XXSgCiiigCioUelkeYwodtkGZMeLHngGPtj7XjuJ3dM2gCiiigCiiigCiiigCiiigCiiigCiiigCiiigCiiigCiiigCiiqXWLWyCyX0xsuR4Ma4Lnv9qO0/XQF1RVT/AHothbLctIFjdcjPHPSoA3lgcjA6qxOtutN5LBzkatb2zMEUndNLkE53eKuFPDj1mgGZWb1l15hsmCYMsnFlUjwF6Sx6DjgPuG+lvovXq7t4TCrgqRhWYbTRjp2D1Y6DnHRTC1R0JZm3YxsLgzAiaRvHba8ZWB3p3cenfxoD7e8odqsAkiPOyOdlIhkPtdTDio3jf09Gax+t2iLhYFu7pz6IeZVVQcLCmy7BRjgcgcOHacmtxobUW1tJedRWLex222tjPtd3HoycmuXKLo1p7F9kZMbCXHWFyG+yzHyUBgtG6aW+niTSE5ESABRjZV265GHAkcW+sZydtrpqd6Lgj5jZVoQdhdyoyEDwQRuHigg8PPkJ+tFqzrxPZYX1SH3Njw+Lb2Pdw7OmpIKswS2cyGWLDIwbYkU7LYOce+HcaYus2nkvdESSoCuWjBBHBhImQDwYdo+o5FaTQ2nra/jzGQ2PGRgNpfhKfvG7tqu5RxjR0uPbR/mJUEiZqy0Hpye0dmgxtMuycrtbsg8O8VW1reTa6kjnkMcLTExYIDomBtrvJcgVJB+f7+6TPBj5IV/41Ev9br+Yc1I7EEq2zzSqTsnaG4LkjK5xw3U0P7XvP+xPluIv0zWL0Hd3M+k57gQc48e0mxzqoI9+wAHIwcBWG7jkmhJW/wB+tKD2TeWBP+NfV5RtILxZT3xAfdimL/a17/2Q/wDUx/xXO50/dRozvZEKilmIuIjgKCScceAqAYWPlWvBxWFvmMPueuelOU26mj2FCxZ4sm1tY6gSfB7xv7qp9YdZ5r18yEBQfBjXxV/5HtP1cK0WpWh1iUy3FnNNzijm8RJIgQ79rDNnJ7uA7akH61W1+t7OERcxJnO07hlYux4sQcdwGeArTW3KfYv4xkT4UZP4Nqo8tpo1vHsZU/8AKTL9cYqm01aaFjQkLKG6EXnkY+SYYA7agG3tNbbOXxbiLPUWCHzNg1Xaf5Qba28BDz0vAKhyAepnGR5Bk9lJ2dlLHZBVc7gW2iB2tgZ8wrV6H5OruWJJ0dY2PhICXVgOKttKDsnpHkoBj6AhuGHPXRxIw8GJdyRL1Y9k/WTnHAY35uKWywadtuB54D30cv4sPXZOUe6g3XVmw98A8f1OCD56AYdFZXR/KVYy8XaI+/XA+kuV85qTpTX2ygHqokOMhYsSHzjwR5TQGhorE6M1kvdJMfQ6C3gBw0zDnH7kB8Ha8hA6+g7G1txGoXLNjiWJZiesk/8A51UB1ooooAooooAooooAooooAr8TzqilnYKoGSSQAB1knhVLrJrjBZDDHblxujU+F2Fj7Edp8gNUGjtDXGltme8Ypbk7UcCEqGHQzHjjt4no2RQEi61snvXMOjk3Dc9w4wi/BBHHvBPUOmsBrfohrW5KM7SMUV2duLls5O/oyCN5PCnbaWiQoEjUIijAVRgCqnWfVOG/QB/BkUHYkHEdhHsl7PNigFxyey2xuVS4XaJ3QljlFfOSNk7sndg9Y6yKaendCx3kLRScDvBHFWHBh/8AesUj9MaJktJmik8ZSDkHcQd4ZTTZ1I1qF1bemMBLHhHJIG1u8F9/WOPaDQC01h1PuLIkuu1HndIu9fndKHv8hNQNE6YmtZOchcq3T0qw6mXgRTyn0za4IeaHBGCGkjwQeggmk9rpZ20dyfQrq0bKGwpDKjEkFQR0bgcdGe6pINtacqCSQboybokIsQBKuzbgVb2ueIO/o38ag6F19ltrh4L4hhtkFwPUyd5BA4pv8naOEDUi+0fZjnp5QZyMBQkjc2D2hcbR6T0Dd155626T0ZduZI3lSYjeRGCjYGBtKxBB3AZHmNQSabTHJrbXHpkDc0W8IbOHiOd+QvQD7047KXWntW57J9mVdx8VxvRsdR6+w76ttT9dZbM7DBpID7Ab2Q9cf6rw7um41m1zW9t3hW0mycFWK52WByDgZ6MjympBhLO9khcPGxR14MDg/wDyOw7q2Gk9fBeaPkhlGzPmMgjxZAJFJI9qcb8cOrqGVXQtweEEx/0pP4rqurV2eFtP/tSfxQgrq3HJL65m+I/etZsaq3n/AG03+238VZ6E0fpOzdnht5AzLsnMed2QentFAOasnqHZbJvJOmS8kUdyM37mas9/a+nfcm/2o642lzpuJdlImA2mb1OI73Yux87GoJGnVdrH60ufk8v5bVhP7W06P8pv9qP9K5XWk9NSI8bwMVdWRvSRnDAg4IPUaAp9RtV/Rs+XHpMeGf33Unl6ewHrFOgKBuFKrQ19pWziEUVp4IJO+FySTxLEMMno8gqxGuWlhxss/wChP+jUAxaV/K56vB8U/wCIVNGv2kF8awb6E6/epqi09px7yeGSezkCRAgoNsbeTnBYpuGRv3eagJ3J9qTzxFxOvpQ9TQjc59sw9qOgdPdx3jaqWmciFUPXHmI+eMistFyqIoANpIgAwACMADoAIFSU5WbT2Ucy+SM/voDQf3fC+JPcJ/qmQeaYPUDT091Z28kyzLKEAOzJEMkFgvjRlRuznxeio0XKjYNxZ174yfw5rlp7XOxuLWeNZhtPC4UFJBltk7I3r14oBYaT0rJcPtybOfeoiD7I3+XJq40Fqe0w25y8EZXKNzLuGz05Awq9pIz0ddWWpWhLLImup4S3FYTIoA7ZM8T73h154Bmw6UgfxZY27nU/cakGO0ZFpG3ULbTW15EgwEyqsB1DGMeVjVjFr6IyFu7ea2PtipeLyOo/StDcaPhl3uiMeglQSO5uI8lcJNFEKebkcbvFY86h7CJMnHYCKgEix0lFOu1FIsi9asD58cPLXy90pDAMyyJGPfMF82eNJa0F1ez7UEYWTp5hRCq/CZcY8p31orDU5reRZZVjuHx4UUxeHws+wkbKSnv3UAwNHacS53wh2T3TZKRn4JbBbvUEdtWNU1prNDkRyBreQ7gkq7APYj+I/wA01c0AUUUUAVnNY5NISZjtI1jHAyu67R+AozjvO/sHGtHRQCoHJZeOSzyRZJySXkZiT0k7O8+Wr/RmpmkIVCrf7CgYChDIAOoBzuFbiigMp/dO7bxtIzfNRU+41+v7jE+Pe3jf62z+lKK+vpedk9Mf1R/Zt7Y9tcPR8vukn02/mq/T8j1K9nJNX6Tw9RwHkztGOXMznraUk+cAV3Tk40eOMJbvkkP7qw/Jfphxe827swljZRlifCXDjj2K3nrTcq+lTFbRxqxVpJM7iQdlBk7x74pWxVLx1jmVdFzhi44a+3jy7vgy6j1FsF4WyeXaP3mpMeq1mvC2h/2kP3ikP6Pl90k+m381YaAvZDdW4MjkG4i9m3ui9ta+n5HSn7OyjFy6TZy9R4JoW3XhDEO6NB+lSEtUHBFHcoFVut1wY7G5YHB5hwDwIJUgYPlpFej5fdJPpt/NZzqarKGj9FPGwc1K1nbZf6novFFec/R8vukn02/mj0fL7pJ9Nv5rDp+R0fu3L8zw9T0bRS41ouGm0LbTKzBl5raIYg+KY2yR77FLn0fL7pJ9Nv5rKVW3Aq4XQjxEXLXtZtNW7Pieja+Vi+SrSBktHVmLNHMw3kk4YKw3ntLVg9d9IyG/uMO4AkCgBmA8FVXgD1ipdS0UzRQ0VKriZ4fWtq8bbdn6jwr7Xni0uZXkRRJJ4Tqvjt7JgOvtrWcqly6XqhXZR6HTcGYDx5Oo1j0uV7Fmeg3GtGl0m1N7Oy3PmNuvlec/R8vukn02/mj0fL7pJ9Nv5qOn5Fj7ty/M8PU9GV9rzkb+X3ST6bfzW25RLl1h0fh2GbYk4YjPgw8cHfUqtdN2K9TQThUhT196/DZZX7Rr0V5y9Hy+6SfTb+a+i/l90k+m/wDNR0/IsfduX5nh6noyvw0SniAe8A155j0rOpyJpQeyRx+tbPUTXuf0QkE7mRJDsKzb3Vj4vhcSCd2DniKyjWTdiviNAVaVNzjJO2dtgzZNGQtxijPein9Kjvq7aHjbwn/ST+KzPKzMy2kRVip9EDeCQfU5OqlT6Pl90k+m380nV1XaxqwOhni6XSqduVvUekmpti3G2i8iBfuqM/J/o8//AM6+RpB9zVmOTm4drK9LMxIzgliSPSjwJ4Uuxfy+6SfTb+aOrZJ2M6OhHVqVKevutcNt13jlPJzZDxVkT4Msg/Wui6kIviXV4ndcEjzEGlxyfXcjaRgBdyMvuLMR6lJ0E1ueVHTJgtBGpIeZwu4kEKuGYgjt2R86slUvFyK9fRUqWJhhlK7lxtszflYl2mp0kC7MF5Mi5J2SkLDJ4nem81J/sm+Ax6MRh1PaoQe/YZaSHo+X3ST6bfzTC5JLZ3eaZ2ZgqiNcsxGW8JuJ4gBfpVjGrrO1izi9CfZqMqrqXtwt6mjm0JeFSubVlPFeblVD3xszp9VcINE38AHMiJcf5YnkaA/BjkTaj+a+OytfRW488Q9G3Mrr6dFzbDjh1kQ/BIwfOBUyiigCiiigCiiigPOd/wCqyfGP+I1HqRf+qyfGP+I1HrnH1eG6idoO/wCYuYZfaSqx+DnDfZJrS8qmkecvQgO6KNV+c/hn6inmrGEV2urppXLucs3E9wA+4CstbKxWlhlLERr8Umvnb1+Zxqw1e9d2/wAoi/MWq+rDV713b/KIvzFqFtN1b+HLuY4OUWXZ0dP2hF88iD7s0j6cfKrLiwx7aaMebab9tJyttbeOJ7PxthW+2T8kdUtyUZxwQqD8/ax+E1yrUavaP5zR2kGxvUQsPmM7n7Oay9amrWOzTqqcpx/wu3gn9RlaC/xGgZ4+mLncfNImH30taY/JLKHS6gbgwVsdjBkb7lpdyxFGKnipKnvU4P3VnPNJlDA9TEV6X+ZS/wCSGByP3eJbiP2yI4+aSp/GKxusc23d3DddxL+NsfVVvybXnN6Qi37nV4z5VLD60FZu4k2nZvbMzeck/rRvqJGdGjq42rPtjH6r/qWmqFvzl9bL/wCMrfQO3+2r3lZ9er8nT8clReTG329IIfaRyP8AZ2P31K5WfXy/J0/HJUpfh/E0TnfScY9kH4sxVMvVrk2tbm1hmd5gzptEKyAZyeAKHq66WlXVlrnewoscc7KijCqFjOB5VJrGDSeZbx1HEVYJYeWq7593yYw/+kln7ef6cf8Awqj5WbcR+g0GcJFIgzxwvNAZ7a1vJ7pWW5sxJM5d+ccZIUbgRgYUAVmOWPxrX4M33xVvklqXR5vBVa70hGlWnrarl/KxcUz+TfV22uLMtNDHI3PONplBOAEwM9W80sKvdC653VnGY4WUKWLb0DHJAB3+QVog0nmej0jQq16OpRdpX7beRN5RtCw2t2FhXZVolfZBOAdp1OM8B4I3VRaFfFzAeqeI/bWvzpPSktzIZJmLud2dw3DgABuA7BV5qDq7JdXUb7J5qJw7tjwcqchAekkgbugZpvSyGeGwn40rtRzfabTld9aRfKR+XLSkpt8rvrSL5SPy5aUlZVd4qaC90Xexj8mvrG9+d+UaXApj8mvrG9+d+UaXAqJbsTdgvecR3x8jScnf9St+9/ypKk8puluevSgPgwqIx8LxnPnIHzarNT79be7SVuEayue3EMmB5TgeWqmednZnY5ZmLMessck+c1F+rY2fZ9bG9M+EEl3tv6eZzp4cn2jOYsIsjDSAyt8/ePsbIpNaJsDcTxRD/MkVO4E7z5Bk+SvQ8aBQABgAYA6gOFbaKzbOP7RV7QhRXHN/DZ++R+qKKKsnjwooooAooooAooooDznpH1aX41/xmo5qRpH1aX41/wAZqOa57Pq0N1E/Tej+YmKdBRHXukRX/cR5KggVtuUXR2I7KYeytljbvVQy/UzeaqTUrRvoi+gQjKh+cbuj8Lf3kAeWsnHrWKdDFJ4XppcE7/7dvkRNP6O9D3Dxe0EYPwuaQt9omvmr3ru3+URfmLVhr7/Ubn4a/lpVfq967t/lEX5i1DykZwk54VSe1xv4DG5YJsW8C9cxP0UYfupU0yeWObfbL2St+WB+tLas6u8U9CRtg4c7+bGfyX2AksbpTwkdo/JzQH7zSxKkbjxG499dheyBObDsI87WwGIUk4GSvAncPNXCsXK6SLeHw0qVWpUbvrNZdljYcll5sX2z7pE6+UYcfUhqq10s+av7heuUuO6QB/3Vw1WvOZvLd+AEyg9zHZP1Ma0XKzZ7F4j+6QjzoWU/Vs1O2HxKz/D0iuycPFP9DJaOvDDKkg4o4bzGowFFfa1nVsr3N9yP2+bid/axKv02z+yovKz6+X5On45KvOR2DEVw/XIi/RUn99UXK0f8cvydPxyVvf8ADPN0562l5clbwRi6Y2r+s+i0too541MioAxNuHyfhYOaXG0OsV9zWqMtU7eKwkcTFRk2rZ5ZDp0frvouNdmKRIlyTsiJ4xk8T4uKzXK9KH9CMpyrJKwPWDzRB81Ls1ueUf1DR3yY/hgra5uUWcaGjqeExlKUG23rXvn/AHXyMNW41S1AivrQymR0k5xlGArJgYxlSM9PXWHpx8lQ/wAB/rSfpWNJJuzLmmK9Shh9em7O6+opNIWLQSvE/jRuUOOGQcZHYePlrY6ha9SQyJbzNtQsQik8Yydy7/aZ3YPDj2VT6/x7Okbj4Snzxof1rPE1jdxlkWHShjcNFVFvJPubW1Db5XfWkXykfly0pKavKjLt6Pt29tMh88UhpVVlV3inoNWwiXN+Yx+TX1je/O/KNLgUx+TX1je/O/KNLgVEt2JuwXvOI74+QUUUVrOqbbko0Zzl20pG6GM4+E+VH2dum9Sc1A1yjsS0cqelyOC0gztLuwMjpUcd28ZPGnErAgEHIO8HoPdVujbVPB6djU+06011bdX4ep9ooorccIKKKKAKKKKAKKKKA856R9Wl+Nf8ZqOakaR9Wl+Nf8ZqOa57Pq0N1Df1u0dz2h1IG+KKKUfNUBvsM1U/JBo3LTzkcAIl8vhP9yeet5o63ElpGjb1a3RT3NGAfqNQ9StCGztEjYeHlmfvLHH2Qo8lW9XrJng/tuphKtDi5Zdz2+XiKjX3+o3Pw1/LSq/V713b/KIvzFqx1/8A6jc/DX8tKrtXvXdv8oi/MWqz3viewo+5x/0L+U1fK9Lm6iX2sGfpO3/GsJW15Q7WW50k0cSNIyxRrhQTjcW39Q8LiakaH5JZnwbiQRD2q+G/lPij66ylFyk7FTCYqhhcHT6WSWV7cc89m0k6jcnkU8K3Fxlg+SkYJUbIJGXI3nOOA6OvO6Drxqc4u1W0t2KNEpxGh2VILKcngOAO89NNPRtgtvEkSZ2Y0CDO84HXjpqTW/olq2PN/wBs1o4iVVO6zsnstwyE7Ycll6+C3NxfCbaYeRMj66Yesep8d/zXPOwMYbxNkbW1s58YHAytX9FSqcUrFevpXEVpxqNpON7W4X2mUtuTKwTjGz/Ckf7lIFWUGp1inC2h8qBvxZq5orLViuBWnjMRPeqS+bONrZxxDZjRUGc4VQozwzgdwr9SW6MclVJ7QD99dKKyK+s73vmR2sIjxjQ/NX+K4yaCtm4wQnviQ/pU6iosSqk1sbKSfUmwfjbRD4K7H4cV+NO6lW94sSvtqIlKJsNjAOzu8IHPijjV9RUaq7DdHF14tSU3dbM9guLzkeXfzVwR1B0DfaUj7q1OpegXsrbmpCrNzjNlSSMMRjiBV9RUKEU7o3V9I4ivT6OrK628BL8p1sy38jFSFdYypxuOECnB71NZM16RmhVwVYBgeIIBB7wazGleTaynyVQwt1xnZH0DlfMBWqdJt3R3sDp2nTpxpVYtWSV1ns5f1KDX186Jsj1mE/8AsPS0psa16q3B0dDbx+nNBICCMKxjVHA8EniNoDAO/HkpVzwNGxV1KsOKsCrDvB3itdRO509Dzg6LjGSfWfyvlltGHya+sb3535RpcCmPya+sb3535RpcColuxNmC95xHfHyLbVXRKXd3FC5YK+0CVwGGEZhjII4qK662arvYTBCdpGG0j4xkZwQR0EfqOupPJ3/Urfvf8qStTyxr4NsffSDzhP4qVFODZhVxVSGkIUU+rKOzn1s/AWVPDk7vjLo+HJyU2o/IjEL9nZpH04OSds2J7J3H2UP61NHeNHtBFPCp9kl9TaUUUVbPChRRRQBRRRQBRRRQHnPSPq0vxr/jNRzUjSPq0vxr/jNRzXPZ9Whuo9D6F9bQ/Ex/gWptQtC+tofiY/wLU2r62Hy2rvy7xKa4aOluNKXCRIzuWXcoz/lx7z0Adp3Vp9V+S4xOk1w/hoyusacAVII23PHeOA85rfxWqIWZVAZzliAAWIGAWPTuAFda1qkr3Z162ma0qUaNPqpJJvi7Lw/eZ+VjAJIABO8nHHdjf17hX6oqh0/rlb2bBG2nkIyI4xtNg8CckAffW04hfUVSava3QXpZU21kQZZHXDAcM7iQd9XdAFFU2smtMViEMiu3OEgbAUnIAO/JHXXDQeuMd3LzaxTIdktl0CruIGMgnfvoDQUUVA0ppyK2MfOtsiR9gMfFBxnwj0DdxoCfRVXrBrDHZRCWQMylwg2ME5IY53kbvBqzU5FAfaK43dyI43cgkIjMQN5OyCcAde6sl/1Rt87PMXG11bC5821mgNnRUfR94JokkAZQ6hgGGGGRnDDoNSKAKKxw5TrckgQ3DYJB2UUjI7mrVWF2JokkAKh1DAMMMMjOGHQaA70UVjpOU+2VmUxT+AxViFQgYJGfG4bqA2NV+ltA292uzNGr9R4MvwWG8eQ130dpGO4jWWJtpGGQeHYQQeBB3YqTS1zKE5QetF2fajNaL1RWygukiZnEqsVBA2gebK7ORx8wpJywMhKupVl3FSCCD1EHeK9I1T6waq296uJU8IDCyLude49I7DkVpnTusju6O0u6FSTrZ61rvjkKfk7/AKlb97/lSVq+WL1O2+HJ+FajaD1InsdJQMfTIdp8SKOHpUmA6+xP1dvRUjljPgW3w5PuSsEmqbTOnUrQraTozpu61f8A0LGm7ySH/BP8ob8EdKKm3yRN/g5B1XDflx1hR3i3p33R96NzRRRVw8EFFFFAFFFFAFFFfDQHnTSPq0vxr/jNc4LdpGCIpZmOFUDJJPQBXeG1kuJtiNS7yOcAdOST5B056Kcmp2pUdim0cPOw8J+ge9j6h28T5gKUIOTPouO0hDBU1fOXBfryLvRkJSGJWGGWNFI47woB+sVKooq6fO5PWbYUUUUICl5o+5S20zcm5IQuvpTvuXB2cYY7h4I2c+9Iph1B0poOC6AE0avjgTuI7mG8eegI+j9PWk07xwujS7IZioztAbvHG5sZA47s1bVA0VoOC1BEMapniRkk9WWOSfPU+gMDyrMQLQjGRMxGeGRsYz2Vdasabmmd1nktCcAoIJA7HjtZG0d2MVa6V0HBdBRNGHCklckjGePAjqrho7VW0t35yKFUcAjILcDx4mgLasNyqx7UVsOu4x51Irc1D0loiG5CiVA4Rtpc53Hr3GgFXrZYXdnCLaQ85bc4GikwfBwGGwT7Hc3inq3dIpvR8B3CvxdWqSoyOoZGGCpGQRXQCgPtYW5/r8fyf9klbqoTaGhM4nKDnguyH35xgjHHHAmgJtFFFAKLVTS1zBz4he1UGUk8/JsEnfjZG0MimzbTh0VlIYEAgqQVPcRxFUrai2BJJt1yTni/81cWdokKLHGNlFGFAzuHVvoDtSf0bp97Vb8CEyLJIys+fAQs0ijbGDnO1w3cKcFVsOrdsiyqsShZvVBvIbjxye08KAruT/RZt7KMMwYuTLuOQA+MAHp3AeUmtHUew0fHAgjjXZQZwuSQMnJxk9ZqRQBRRRQBWL5TdXZrqGN4RtGEuSg8Yhgu9R0kbPDt3dVbSioktZWLGGxEsPVjVjtR5sNNPkfm9InXqmDfSQD9prtr3qALgNPbjE3F0G4Sdo6n+/v31TckV3sTzxHcWjDYO45jYgjB6fD+qq0YuE1c9bjMVTx2j5yhtVrrszX7uNOiiirR4oKKKKAKKKKAKg6buTHbysoJbYIQDeS7eCijtLEDy1Or4VzQyg1GSbMzqRqathHtNhp3A2247I9onZ1npPkxp6KKhJJWRsr1515upUd2woooqTSFFFFAFFFFAFFFFAFFFFAFFFFAFFFFAFFFFAFFFFAFFFFAFFFFAFFFFAFFFFAFFFFAFZXTmr3NXUd9CPCRvT0A8eMjZZwOlwpzjpx1jfqqKhq5uo1pUZXjxya7U9qKLTGsptnwYtqPmGn21cZKoUBCpjecyJjfvzUvQ+noroyc1krGwXJBXaJUNkA78b8b+kGpktnG3jIreCV3qD4JIJXf0ZUHHYOqv2sKgkgAFsZIABOBgZPTu3VFncyc6Tp2Uet23y29nd/Q/dFFFZFc/9k="/>
          <p:cNvSpPr>
            <a:spLocks noChangeAspect="1" noChangeArrowheads="1"/>
          </p:cNvSpPr>
          <p:nvPr/>
        </p:nvSpPr>
        <p:spPr bwMode="auto">
          <a:xfrm>
            <a:off x="63500" y="-7334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IQERQUExQWFRQVEhcUFxcYFRUUFRcYFhYVFxgXFBUXHycfGBslGRQWHy8gIycpLC0tFx8xNTAqNSYrLCkBCQoKDgwOGQ8PGi0lHCQtMy8pKSw1MSwtKS8qKio1LS0sKS8sLCkvLS0pKiovNSwpNSkqLCwpKSwpLCwpKS0sM//AABEIAJ8BPgMBIgACEQEDEQH/xAAcAAACAwEBAQEAAAAAAAAAAAAABwQFBgMIAQL/xABPEAACAQMABQYEFQEHAgcBAAABAgMABBEFBhIhMQcTQVFhcSIygZEUIzM0QlJTYnJzdIKSoaKxsrPBwtE1FRYkQ4OT0hdUY4SUo+Hw8UT/xAAbAQEAAgMBAQAAAAAAAAAAAAAAAQQCAwUGB//EAD4RAAIBAgIGBwUGAwkAAAAAAAABAgMRBCEFEjEyQWETIlFxobHhBjSBkcEUFiNT0fAzsvEVQlJicoKSwtL/2gAMAwEAAhEDEQA/AHjRRRQBRRRQBRRRQBRRRQBRRRQBRRXKW6RGVWZQzkhQSAWIGSFHTuoDrRUe/v44I2klYKijJJ+4dZ7BS4ueU+4E4kWP/DElVRhguFI2mD9DbxuGQM43nfQDPqBpjTkNom3M+yCcDcSSexRvNVsevdo1s0+3uXihwJNo8F2es9fDcd+41ktYtHyz2ct7cjDtzYhj34hjMifaYcezvwANL/1KsPdG/wBqT+KsNC622147JCxZlXaOUZd2QOJHWaRdbjkl9czfEfvWgGrRRXC/vFhjeR/FRSx8gzgdtAd6K525bYXa8bZG1343/XXSgCiiigCioUelkeYwodtkGZMeLHngGPtj7XjuJ3dM2gCiiigCiiigCiiigCiiigCiiigCiiigCiiigCiiigCiiigCiiqXWLWyCyX0xsuR4Ma4Lnv9qO0/XQF1RVT/AHothbLctIFjdcjPHPSoA3lgcjA6qxOtutN5LBzkatb2zMEUndNLkE53eKuFPDj1mgGZWb1l15hsmCYMsnFlUjwF6Sx6DjgPuG+lvovXq7t4TCrgqRhWYbTRjp2D1Y6DnHRTC1R0JZm3YxsLgzAiaRvHba8ZWB3p3cenfxoD7e8odqsAkiPOyOdlIhkPtdTDio3jf09Gax+t2iLhYFu7pz6IeZVVQcLCmy7BRjgcgcOHacmtxobUW1tJedRWLex222tjPtd3HoycmuXKLo1p7F9kZMbCXHWFyG+yzHyUBgtG6aW+niTSE5ESABRjZV265GHAkcW+sZydtrpqd6Lgj5jZVoQdhdyoyEDwQRuHigg8PPkJ+tFqzrxPZYX1SH3Njw+Lb2Pdw7OmpIKswS2cyGWLDIwbYkU7LYOce+HcaYus2nkvdESSoCuWjBBHBhImQDwYdo+o5FaTQ2nra/jzGQ2PGRgNpfhKfvG7tqu5RxjR0uPbR/mJUEiZqy0Hpye0dmgxtMuycrtbsg8O8VW1reTa6kjnkMcLTExYIDomBtrvJcgVJB+f7+6TPBj5IV/41Ev9br+Yc1I7EEq2zzSqTsnaG4LkjK5xw3U0P7XvP+xPluIv0zWL0Hd3M+k57gQc48e0mxzqoI9+wAHIwcBWG7jkmhJW/wB+tKD2TeWBP+NfV5RtILxZT3xAfdimL/a17/2Q/wDUx/xXO50/dRozvZEKilmIuIjgKCScceAqAYWPlWvBxWFvmMPueuelOU26mj2FCxZ4sm1tY6gSfB7xv7qp9YdZ5r18yEBQfBjXxV/5HtP1cK0WpWh1iUy3FnNNzijm8RJIgQ79rDNnJ7uA7akH61W1+t7OERcxJnO07hlYux4sQcdwGeArTW3KfYv4xkT4UZP4Nqo8tpo1vHsZU/8AKTL9cYqm01aaFjQkLKG6EXnkY+SYYA7agG3tNbbOXxbiLPUWCHzNg1Xaf5Qba28BDz0vAKhyAepnGR5Bk9lJ2dlLHZBVc7gW2iB2tgZ8wrV6H5OruWJJ0dY2PhICXVgOKttKDsnpHkoBj6AhuGHPXRxIw8GJdyRL1Y9k/WTnHAY35uKWywadtuB54D30cv4sPXZOUe6g3XVmw98A8f1OCD56AYdFZXR/KVYy8XaI+/XA+kuV85qTpTX2ygHqokOMhYsSHzjwR5TQGhorE6M1kvdJMfQ6C3gBw0zDnH7kB8Ha8hA6+g7G1txGoXLNjiWJZiesk/8A51UB1ooooAooooAooooAooooAr8TzqilnYKoGSSQAB1knhVLrJrjBZDDHblxujU+F2Fj7Edp8gNUGjtDXGltme8Ypbk7UcCEqGHQzHjjt4no2RQEi61snvXMOjk3Dc9w4wi/BBHHvBPUOmsBrfohrW5KM7SMUV2duLls5O/oyCN5PCnbaWiQoEjUIijAVRgCqnWfVOG/QB/BkUHYkHEdhHsl7PNigFxyey2xuVS4XaJ3QljlFfOSNk7sndg9Y6yKaendCx3kLRScDvBHFWHBh/8AesUj9MaJktJmik8ZSDkHcQd4ZTTZ1I1qF1bemMBLHhHJIG1u8F9/WOPaDQC01h1PuLIkuu1HndIu9fndKHv8hNQNE6YmtZOchcq3T0qw6mXgRTyn0za4IeaHBGCGkjwQeggmk9rpZ20dyfQrq0bKGwpDKjEkFQR0bgcdGe6pINtacqCSQboybokIsQBKuzbgVb2ueIO/o38ag6F19ltrh4L4hhtkFwPUyd5BA4pv8naOEDUi+0fZjnp5QZyMBQkjc2D2hcbR6T0Dd155626T0ZduZI3lSYjeRGCjYGBtKxBB3AZHmNQSabTHJrbXHpkDc0W8IbOHiOd+QvQD7047KXWntW57J9mVdx8VxvRsdR6+w76ttT9dZbM7DBpID7Ab2Q9cf6rw7um41m1zW9t3hW0mycFWK52WByDgZ6MjympBhLO9khcPGxR14MDg/wDyOw7q2Gk9fBeaPkhlGzPmMgjxZAJFJI9qcb8cOrqGVXQtweEEx/0pP4rqurV2eFtP/tSfxQgrq3HJL65m+I/etZsaq3n/AG03+238VZ6E0fpOzdnht5AzLsnMed2QentFAOasnqHZbJvJOmS8kUdyM37mas9/a+nfcm/2o642lzpuJdlImA2mb1OI73Yux87GoJGnVdrH60ufk8v5bVhP7W06P8pv9qP9K5XWk9NSI8bwMVdWRvSRnDAg4IPUaAp9RtV/Rs+XHpMeGf33Unl6ewHrFOgKBuFKrQ19pWziEUVp4IJO+FySTxLEMMno8gqxGuWlhxss/wChP+jUAxaV/K56vB8U/wCIVNGv2kF8awb6E6/epqi09px7yeGSezkCRAgoNsbeTnBYpuGRv3eagJ3J9qTzxFxOvpQ9TQjc59sw9qOgdPdx3jaqWmciFUPXHmI+eMistFyqIoANpIgAwACMADoAIFSU5WbT2Ucy+SM/voDQf3fC+JPcJ/qmQeaYPUDT091Z28kyzLKEAOzJEMkFgvjRlRuznxeio0XKjYNxZ174yfw5rlp7XOxuLWeNZhtPC4UFJBltk7I3r14oBYaT0rJcPtybOfeoiD7I3+XJq40Fqe0w25y8EZXKNzLuGz05Awq9pIz0ddWWpWhLLImup4S3FYTIoA7ZM8T73h154Bmw6UgfxZY27nU/cakGO0ZFpG3ULbTW15EgwEyqsB1DGMeVjVjFr6IyFu7ea2PtipeLyOo/StDcaPhl3uiMeglQSO5uI8lcJNFEKebkcbvFY86h7CJMnHYCKgEix0lFOu1FIsi9asD58cPLXy90pDAMyyJGPfMF82eNJa0F1ez7UEYWTp5hRCq/CZcY8p31orDU5reRZZVjuHx4UUxeHws+wkbKSnv3UAwNHacS53wh2T3TZKRn4JbBbvUEdtWNU1prNDkRyBreQ7gkq7APYj+I/wA01c0AUUUUAVnNY5NISZjtI1jHAyu67R+AozjvO/sHGtHRQCoHJZeOSzyRZJySXkZiT0k7O8+Wr/RmpmkIVCrf7CgYChDIAOoBzuFbiigMp/dO7bxtIzfNRU+41+v7jE+Pe3jf62z+lKK+vpedk9Mf1R/Zt7Y9tcPR8vukn02/mq/T8j1K9nJNX6Tw9RwHkztGOXMznraUk+cAV3Tk40eOMJbvkkP7qw/Jfphxe827swljZRlifCXDjj2K3nrTcq+lTFbRxqxVpJM7iQdlBk7x74pWxVLx1jmVdFzhi44a+3jy7vgy6j1FsF4WyeXaP3mpMeq1mvC2h/2kP3ikP6Pl90k+m381YaAvZDdW4MjkG4i9m3ui9ta+n5HSn7OyjFy6TZy9R4JoW3XhDEO6NB+lSEtUHBFHcoFVut1wY7G5YHB5hwDwIJUgYPlpFej5fdJPpt/NZzqarKGj9FPGwc1K1nbZf6novFFec/R8vukn02/mj0fL7pJ9Nv5rDp+R0fu3L8zw9T0bRS41ouGm0LbTKzBl5raIYg+KY2yR77FLn0fL7pJ9Nv5rKVW3Aq4XQjxEXLXtZtNW7Pieja+Vi+SrSBktHVmLNHMw3kk4YKw3ntLVg9d9IyG/uMO4AkCgBmA8FVXgD1ipdS0UzRQ0VKriZ4fWtq8bbdn6jwr7Xni0uZXkRRJJ4Tqvjt7JgOvtrWcqly6XqhXZR6HTcGYDx5Oo1j0uV7Fmeg3GtGl0m1N7Oy3PmNuvlec/R8vukn02/mj0fL7pJ9Nv5qOn5Fj7ty/M8PU9GV9rzkb+X3ST6bfzW25RLl1h0fh2GbYk4YjPgw8cHfUqtdN2K9TQThUhT196/DZZX7Rr0V5y9Hy+6SfTb+a+i/l90k+m/wDNR0/IsfduX5nh6noyvw0SniAe8A155j0rOpyJpQeyRx+tbPUTXuf0QkE7mRJDsKzb3Vj4vhcSCd2DniKyjWTdiviNAVaVNzjJO2dtgzZNGQtxijPein9Kjvq7aHjbwn/ST+KzPKzMy2kRVip9EDeCQfU5OqlT6Pl90k+m380nV1XaxqwOhni6XSqduVvUekmpti3G2i8iBfuqM/J/o8//AM6+RpB9zVmOTm4drK9LMxIzgliSPSjwJ4Uuxfy+6SfTb+aOrZJ2M6OhHVqVKevutcNt13jlPJzZDxVkT4Msg/Wui6kIviXV4ndcEjzEGlxyfXcjaRgBdyMvuLMR6lJ0E1ueVHTJgtBGpIeZwu4kEKuGYgjt2R86slUvFyK9fRUqWJhhlK7lxtszflYl2mp0kC7MF5Mi5J2SkLDJ4nem81J/sm+Ax6MRh1PaoQe/YZaSHo+X3ST6bfzTC5JLZ3eaZ2ZgqiNcsxGW8JuJ4gBfpVjGrrO1izi9CfZqMqrqXtwt6mjm0JeFSubVlPFeblVD3xszp9VcINE38AHMiJcf5YnkaA/BjkTaj+a+OytfRW488Q9G3Mrr6dFzbDjh1kQ/BIwfOBUyiigCiiigCiiigPOd/wCqyfGP+I1HqRf+qyfGP+I1HrnH1eG6idoO/wCYuYZfaSqx+DnDfZJrS8qmkecvQgO6KNV+c/hn6inmrGEV2urppXLucs3E9wA+4CstbKxWlhlLERr8Umvnb1+Zxqw1e9d2/wAoi/MWq+rDV713b/KIvzFqFtN1b+HLuY4OUWXZ0dP2hF88iD7s0j6cfKrLiwx7aaMebab9tJyttbeOJ7PxthW+2T8kdUtyUZxwQqD8/ax+E1yrUavaP5zR2kGxvUQsPmM7n7Oay9amrWOzTqqcpx/wu3gn9RlaC/xGgZ4+mLncfNImH30taY/JLKHS6gbgwVsdjBkb7lpdyxFGKnipKnvU4P3VnPNJlDA9TEV6X+ZS/wCSGByP3eJbiP2yI4+aSp/GKxusc23d3DddxL+NsfVVvybXnN6Qi37nV4z5VLD60FZu4k2nZvbMzeck/rRvqJGdGjq42rPtjH6r/qWmqFvzl9bL/wCMrfQO3+2r3lZ9er8nT8clReTG329IIfaRyP8AZ2P31K5WfXy/J0/HJUpfh/E0TnfScY9kH4sxVMvVrk2tbm1hmd5gzptEKyAZyeAKHq66WlXVlrnewoscc7KijCqFjOB5VJrGDSeZbx1HEVYJYeWq7593yYw/+kln7ef6cf8Awqj5WbcR+g0GcJFIgzxwvNAZ7a1vJ7pWW5sxJM5d+ccZIUbgRgYUAVmOWPxrX4M33xVvklqXR5vBVa70hGlWnrarl/KxcUz+TfV22uLMtNDHI3PONplBOAEwM9W80sKvdC653VnGY4WUKWLb0DHJAB3+QVog0nmej0jQq16OpRdpX7beRN5RtCw2t2FhXZVolfZBOAdp1OM8B4I3VRaFfFzAeqeI/bWvzpPSktzIZJmLud2dw3DgABuA7BV5qDq7JdXUb7J5qJw7tjwcqchAekkgbugZpvSyGeGwn40rtRzfabTld9aRfKR+XLSkpt8rvrSL5SPy5aUlZVd4qaC90Xexj8mvrG9+d+UaXApj8mvrG9+d+UaXAqJbsTdgvecR3x8jScnf9St+9/ypKk8puluevSgPgwqIx8LxnPnIHzarNT79be7SVuEayue3EMmB5TgeWqmednZnY5ZmLMessck+c1F+rY2fZ9bG9M+EEl3tv6eZzp4cn2jOYsIsjDSAyt8/ePsbIpNaJsDcTxRD/MkVO4E7z5Bk+SvQ8aBQABgAYA6gOFbaKzbOP7RV7QhRXHN/DZ++R+qKKKsnjwooooAooooAooooDznpH1aX41/xmo5qRpH1aX41/wAZqOa57Pq0N1E/Tej+YmKdBRHXukRX/cR5KggVtuUXR2I7KYeytljbvVQy/UzeaqTUrRvoi+gQjKh+cbuj8Lf3kAeWsnHrWKdDFJ4XppcE7/7dvkRNP6O9D3Dxe0EYPwuaQt9omvmr3ru3+URfmLVhr7/Ubn4a/lpVfq967t/lEX5i1DykZwk54VSe1xv4DG5YJsW8C9cxP0UYfupU0yeWObfbL2St+WB+tLas6u8U9CRtg4c7+bGfyX2AksbpTwkdo/JzQH7zSxKkbjxG499dheyBObDsI87WwGIUk4GSvAncPNXCsXK6SLeHw0qVWpUbvrNZdljYcll5sX2z7pE6+UYcfUhqq10s+av7heuUuO6QB/3Vw1WvOZvLd+AEyg9zHZP1Ma0XKzZ7F4j+6QjzoWU/Vs1O2HxKz/D0iuycPFP9DJaOvDDKkg4o4bzGowFFfa1nVsr3N9yP2+bid/axKv02z+yovKz6+X5On45KvOR2DEVw/XIi/RUn99UXK0f8cvydPxyVvf8ADPN0562l5clbwRi6Y2r+s+i0too541MioAxNuHyfhYOaXG0OsV9zWqMtU7eKwkcTFRk2rZ5ZDp0frvouNdmKRIlyTsiJ4xk8T4uKzXK9KH9CMpyrJKwPWDzRB81Ls1ueUf1DR3yY/hgra5uUWcaGjqeExlKUG23rXvn/AHXyMNW41S1AivrQymR0k5xlGArJgYxlSM9PXWHpx8lQ/wAB/rSfpWNJJuzLmmK9Shh9em7O6+opNIWLQSvE/jRuUOOGQcZHYePlrY6ha9SQyJbzNtQsQik8Yydy7/aZ3YPDj2VT6/x7Okbj4Snzxof1rPE1jdxlkWHShjcNFVFvJPubW1Db5XfWkXykfly0pKavKjLt6Pt29tMh88UhpVVlV3inoNWwiXN+Yx+TX1je/O/KNLgUx+TX1je/O/KNLgVEt2JuwXvOI74+QUUUVrOqbbko0Zzl20pG6GM4+E+VH2dum9Sc1A1yjsS0cqelyOC0gztLuwMjpUcd28ZPGnErAgEHIO8HoPdVujbVPB6djU+06011bdX4ep9ooorccIKKKKAKKKKAKKKKA856R9Wl+Nf8ZqOakaR9Wl+Nf8ZqOa57Pq0N1Df1u0dz2h1IG+KKKUfNUBvsM1U/JBo3LTzkcAIl8vhP9yeet5o63ElpGjb1a3RT3NGAfqNQ9StCGztEjYeHlmfvLHH2Qo8lW9XrJng/tuphKtDi5Zdz2+XiKjX3+o3Pw1/LSq/V713b/KIvzFqx1/8A6jc/DX8tKrtXvXdv8oi/MWqz3viewo+5x/0L+U1fK9Lm6iX2sGfpO3/GsJW15Q7WW50k0cSNIyxRrhQTjcW39Q8LiakaH5JZnwbiQRD2q+G/lPij66ylFyk7FTCYqhhcHT6WSWV7cc89m0k6jcnkU8K3Fxlg+SkYJUbIJGXI3nOOA6OvO6Drxqc4u1W0t2KNEpxGh2VILKcngOAO89NNPRtgtvEkSZ2Y0CDO84HXjpqTW/olq2PN/wBs1o4iVVO6zsnstwyE7Ycll6+C3NxfCbaYeRMj66Yesep8d/zXPOwMYbxNkbW1s58YHAytX9FSqcUrFevpXEVpxqNpON7W4X2mUtuTKwTjGz/Ckf7lIFWUGp1inC2h8qBvxZq5orLViuBWnjMRPeqS+bONrZxxDZjRUGc4VQozwzgdwr9SW6MclVJ7QD99dKKyK+s73vmR2sIjxjQ/NX+K4yaCtm4wQnviQ/pU6iosSqk1sbKSfUmwfjbRD4K7H4cV+NO6lW94sSvtqIlKJsNjAOzu8IHPijjV9RUaq7DdHF14tSU3dbM9guLzkeXfzVwR1B0DfaUj7q1OpegXsrbmpCrNzjNlSSMMRjiBV9RUKEU7o3V9I4ivT6OrK628BL8p1sy38jFSFdYypxuOECnB71NZM16RmhVwVYBgeIIBB7wazGleTaynyVQwt1xnZH0DlfMBWqdJt3R3sDp2nTpxpVYtWSV1ns5f1KDX186Jsj1mE/8AsPS0psa16q3B0dDbx+nNBICCMKxjVHA8EniNoDAO/HkpVzwNGxV1KsOKsCrDvB3itdRO509Dzg6LjGSfWfyvlltGHya+sb3535RpcCmPya+sb3535RpcColuxNmC95xHfHyLbVXRKXd3FC5YK+0CVwGGEZhjII4qK662arvYTBCdpGG0j4xkZwQR0EfqOupPJ3/Urfvf8qStTyxr4NsffSDzhP4qVFODZhVxVSGkIUU+rKOzn1s/AWVPDk7vjLo+HJyU2o/IjEL9nZpH04OSds2J7J3H2UP61NHeNHtBFPCp9kl9TaUUUVbPChRRRQBRRRQBRRRQHnPSPq0vxr/jNRzUjSPq0vxr/jNRzXPZ9Whuo9D6F9bQ/Ex/gWptQtC+tofiY/wLU2r62Hy2rvy7xKa4aOluNKXCRIzuWXcoz/lx7z0Adp3Vp9V+S4xOk1w/hoyusacAVII23PHeOA85rfxWqIWZVAZzliAAWIGAWPTuAFda1qkr3Z162ma0qUaNPqpJJvi7Lw/eZ+VjAJIABO8nHHdjf17hX6oqh0/rlb2bBG2nkIyI4xtNg8CckAffW04hfUVSava3QXpZU21kQZZHXDAcM7iQd9XdAFFU2smtMViEMiu3OEgbAUnIAO/JHXXDQeuMd3LzaxTIdktl0CruIGMgnfvoDQUUVA0ppyK2MfOtsiR9gMfFBxnwj0DdxoCfRVXrBrDHZRCWQMylwg2ME5IY53kbvBqzU5FAfaK43dyI43cgkIjMQN5OyCcAde6sl/1Rt87PMXG11bC5821mgNnRUfR94JokkAZQ6hgGGGGRnDDoNSKAKKxw5TrckgQ3DYJB2UUjI7mrVWF2JokkAKh1DAMMMMjOGHQaA70UVjpOU+2VmUxT+AxViFQgYJGfG4bqA2NV+ltA292uzNGr9R4MvwWG8eQ130dpGO4jWWJtpGGQeHYQQeBB3YqTS1zKE5QetF2fajNaL1RWygukiZnEqsVBA2gebK7ORx8wpJywMhKupVl3FSCCD1EHeK9I1T6waq296uJU8IDCyLude49I7DkVpnTusju6O0u6FSTrZ61rvjkKfk7/AKlb97/lSVq+WL1O2+HJ+FajaD1InsdJQMfTIdp8SKOHpUmA6+xP1dvRUjljPgW3w5PuSsEmqbTOnUrQraTozpu61f8A0LGm7ySH/BP8ob8EdKKm3yRN/g5B1XDflx1hR3i3p33R96NzRRRVw8EFFFFAFFFFAFFFfDQHnTSPq0vxr/jNc4LdpGCIpZmOFUDJJPQBXeG1kuJtiNS7yOcAdOST5B056Kcmp2pUdim0cPOw8J+ge9j6h28T5gKUIOTPouO0hDBU1fOXBfryLvRkJSGJWGGWNFI47woB+sVKooq6fO5PWbYUUUUICl5o+5S20zcm5IQuvpTvuXB2cYY7h4I2c+9Iph1B0poOC6AE0avjgTuI7mG8eegI+j9PWk07xwujS7IZioztAbvHG5sZA47s1bVA0VoOC1BEMapniRkk9WWOSfPU+gMDyrMQLQjGRMxGeGRsYz2Vdasabmmd1nktCcAoIJA7HjtZG0d2MVa6V0HBdBRNGHCklckjGePAjqrho7VW0t35yKFUcAjILcDx4mgLasNyqx7UVsOu4x51Irc1D0loiG5CiVA4Rtpc53Hr3GgFXrZYXdnCLaQ85bc4GikwfBwGGwT7Hc3inq3dIpvR8B3CvxdWqSoyOoZGGCpGQRXQCgPtYW5/r8fyf9klbqoTaGhM4nKDnguyH35xgjHHHAmgJtFFFAKLVTS1zBz4he1UGUk8/JsEnfjZG0MimzbTh0VlIYEAgqQVPcRxFUrai2BJJt1yTni/81cWdokKLHGNlFGFAzuHVvoDtSf0bp97Vb8CEyLJIys+fAQs0ijbGDnO1w3cKcFVsOrdsiyqsShZvVBvIbjxye08KAruT/RZt7KMMwYuTLuOQA+MAHp3AeUmtHUew0fHAgjjXZQZwuSQMnJxk9ZqRQBRRRQBWL5TdXZrqGN4RtGEuSg8Yhgu9R0kbPDt3dVbSioktZWLGGxEsPVjVjtR5sNNPkfm9InXqmDfSQD9prtr3qALgNPbjE3F0G4Sdo6n+/v31TckV3sTzxHcWjDYO45jYgjB6fD+qq0YuE1c9bjMVTx2j5yhtVrrszX7uNOiiirR4oKKKKAKKKKAKg6buTHbysoJbYIQDeS7eCijtLEDy1Or4VzQyg1GSbMzqRqathHtNhp3A2247I9onZ1npPkxp6KKhJJWRsr1515upUd2woooqTSFFFFAFFFFAFFFFAFFFFAFFFFAFFFFAFFFFAFFFFAFFFFAFFFFAFFFFAFFFFAFFFFAFZXTmr3NXUd9CPCRvT0A8eMjZZwOlwpzjpx1jfqqKhq5uo1pUZXjxya7U9qKLTGsptnwYtqPmGn21cZKoUBCpjecyJjfvzUvQ+noroyc1krGwXJBXaJUNkA78b8b+kGpktnG3jIreCV3qD4JIJXf0ZUHHYOqv2sKgkgAFsZIABOBgZPTu3VFncyc6Tp2Uet23y29nd/Q/dFFFZFc/9k="/>
          <p:cNvSpPr>
            <a:spLocks noChangeAspect="1" noChangeArrowheads="1"/>
          </p:cNvSpPr>
          <p:nvPr/>
        </p:nvSpPr>
        <p:spPr bwMode="auto">
          <a:xfrm>
            <a:off x="215900" y="-58102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842906"/>
            <a:ext cx="6824663" cy="538609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3200">
                <a:solidFill>
                  <a:srgbClr val="000066"/>
                </a:solidFill>
                <a:latin typeface="Arial Rounded MT Bold" pitchFamily="34" charset="0"/>
              </a:defRPr>
            </a:lvl1pPr>
            <a:lvl2pPr lvl="1" indent="0" defTabSz="914400" eaLnBrk="1" latinLnBrk="0" hangingPunct="1">
              <a:spcBef>
                <a:spcPct val="20000"/>
              </a:spcBef>
              <a:buFont typeface="Arial" pitchFamily="34" charset="0"/>
              <a:buNone/>
              <a:defRPr sz="2800">
                <a:solidFill>
                  <a:srgbClr val="000066"/>
                </a:solidFill>
                <a:latin typeface="Arial Rounded MT Bold" pitchFamily="34" charset="0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0066"/>
                </a:solidFill>
                <a:latin typeface="Arial Rounded MT Bold" pitchFamily="34" charset="0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66"/>
                </a:solidFill>
                <a:latin typeface="Arial Rounded MT Bold" pitchFamily="34" charset="0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66"/>
                </a:solidFill>
                <a:latin typeface="Arial Rounded MT Bold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algn="r"/>
            <a:r>
              <a:rPr lang="en-US" sz="2400" dirty="0"/>
              <a:t>Sometimes called a “Title Sponsor”</a:t>
            </a:r>
          </a:p>
        </p:txBody>
      </p:sp>
      <p:pic>
        <p:nvPicPr>
          <p:cNvPr id="4" name="Picture 3" descr="dt.common.streams.StreamSer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688"/>
            <a:ext cx="4919579" cy="3110312"/>
          </a:xfrm>
          <a:prstGeom prst="rect">
            <a:avLst/>
          </a:prstGeom>
        </p:spPr>
      </p:pic>
      <p:pic>
        <p:nvPicPr>
          <p:cNvPr id="6" name="Picture 5" descr="CFA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52" y="2996460"/>
            <a:ext cx="3587222" cy="30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Sponsorship Exclusivity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8686800" cy="5410200"/>
          </a:xfrm>
        </p:spPr>
        <p:txBody>
          <a:bodyPr/>
          <a:lstStyle/>
          <a:p>
            <a:r>
              <a:rPr lang="en-US" sz="2800" dirty="0"/>
              <a:t>Exclusivity in Sponsorship is in “Categories”</a:t>
            </a:r>
          </a:p>
          <a:p>
            <a:pPr lvl="2"/>
            <a:r>
              <a:rPr lang="en-US" sz="2000" dirty="0"/>
              <a:t>Example: Fast Food, Non-Alcoholic Beverages, Banking</a:t>
            </a:r>
          </a:p>
          <a:p>
            <a:pPr lvl="2"/>
            <a:endParaRPr lang="en-US" sz="2000" dirty="0"/>
          </a:p>
          <a:p>
            <a:r>
              <a:rPr lang="en-US" sz="2800" dirty="0"/>
              <a:t>Events</a:t>
            </a:r>
          </a:p>
          <a:p>
            <a:pPr lvl="1"/>
            <a:r>
              <a:rPr lang="en-US" sz="2400" dirty="0"/>
              <a:t>Want Narrow Categories for Exclusivity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Sponsors</a:t>
            </a:r>
          </a:p>
          <a:p>
            <a:pPr lvl="1"/>
            <a:r>
              <a:rPr lang="en-US" sz="2400" dirty="0"/>
              <a:t>Want Broad Categories for </a:t>
            </a:r>
            <a:r>
              <a:rPr lang="en-US" sz="2400" dirty="0" smtClean="0"/>
              <a:t>Exclusivity</a:t>
            </a:r>
          </a:p>
          <a:p>
            <a:pPr lvl="1"/>
            <a:r>
              <a:rPr lang="en-US" sz="2400" dirty="0" smtClean="0"/>
              <a:t>“THE OFFICIAL FAST FOOD OF OUR TEAM”</a:t>
            </a:r>
            <a:endParaRPr lang="en-US" sz="2400" dirty="0"/>
          </a:p>
        </p:txBody>
      </p:sp>
      <p:pic>
        <p:nvPicPr>
          <p:cNvPr id="37899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4839" t="15485" r="76451" b="72902"/>
          <a:stretch>
            <a:fillRect/>
          </a:stretch>
        </p:blipFill>
        <p:spPr>
          <a:xfrm>
            <a:off x="6940550" y="3505200"/>
            <a:ext cx="685800" cy="685800"/>
          </a:xfrm>
          <a:noFill/>
          <a:ln/>
        </p:spPr>
      </p:pic>
      <p:pic>
        <p:nvPicPr>
          <p:cNvPr id="37902" name="Picture 14" descr="Welcome To Wendy'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247" t="37383" r="33603" b="17757"/>
          <a:stretch>
            <a:fillRect/>
          </a:stretch>
        </p:blipFill>
        <p:spPr bwMode="auto">
          <a:xfrm>
            <a:off x="7626350" y="3505200"/>
            <a:ext cx="533400" cy="685800"/>
          </a:xfrm>
          <a:prstGeom prst="rect">
            <a:avLst/>
          </a:prstGeom>
          <a:noFill/>
        </p:spPr>
      </p:pic>
      <p:pic>
        <p:nvPicPr>
          <p:cNvPr id="37904" name="Picture 16" descr="botlef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63115"/>
          <a:stretch>
            <a:fillRect/>
          </a:stretch>
        </p:blipFill>
        <p:spPr bwMode="auto">
          <a:xfrm>
            <a:off x="4699000" y="3505200"/>
            <a:ext cx="1371600" cy="411163"/>
          </a:xfrm>
          <a:prstGeom prst="rect">
            <a:avLst/>
          </a:prstGeom>
          <a:noFill/>
        </p:spPr>
      </p:pic>
      <p:pic>
        <p:nvPicPr>
          <p:cNvPr id="37906" name="Picture 18" descr="Quiznos Sub - Mmmm...Toasty!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22330" b="20879"/>
          <a:stretch>
            <a:fillRect/>
          </a:stretch>
        </p:blipFill>
        <p:spPr bwMode="auto">
          <a:xfrm>
            <a:off x="2514600" y="3429000"/>
            <a:ext cx="1066800" cy="479425"/>
          </a:xfrm>
          <a:prstGeom prst="rect">
            <a:avLst/>
          </a:prstGeom>
          <a:noFill/>
        </p:spPr>
      </p:pic>
      <p:pic>
        <p:nvPicPr>
          <p:cNvPr id="37908" name="Picture 20" descr="hp_logo"/>
          <p:cNvPicPr>
            <a:picLocks noChangeAspect="1" noChangeArrowheads="1"/>
          </p:cNvPicPr>
          <p:nvPr/>
        </p:nvPicPr>
        <p:blipFill>
          <a:blip r:embed="rId10" cstate="print"/>
          <a:srcRect l="16580" t="35556"/>
          <a:stretch>
            <a:fillRect/>
          </a:stretch>
        </p:blipFill>
        <p:spPr bwMode="auto">
          <a:xfrm>
            <a:off x="3556000" y="3505200"/>
            <a:ext cx="1143000" cy="411163"/>
          </a:xfrm>
          <a:prstGeom prst="rect">
            <a:avLst/>
          </a:prstGeom>
          <a:noFill/>
        </p:spPr>
      </p:pic>
      <p:pic>
        <p:nvPicPr>
          <p:cNvPr id="37910" name="Picture 22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3505200"/>
            <a:ext cx="436563" cy="552450"/>
          </a:xfrm>
          <a:prstGeom prst="rect">
            <a:avLst/>
          </a:prstGeom>
          <a:noFill/>
        </p:spPr>
      </p:pic>
      <p:pic>
        <p:nvPicPr>
          <p:cNvPr id="37912" name="Picture 24" descr="Taco Time Catus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3505200"/>
            <a:ext cx="584200" cy="590550"/>
          </a:xfrm>
          <a:prstGeom prst="rect">
            <a:avLst/>
          </a:prstGeom>
          <a:noFill/>
        </p:spPr>
      </p:pic>
      <p:pic>
        <p:nvPicPr>
          <p:cNvPr id="37914" name="Picture 26" descr="logo"/>
          <p:cNvPicPr>
            <a:picLocks noChangeAspect="1" noChangeArrowheads="1"/>
          </p:cNvPicPr>
          <p:nvPr/>
        </p:nvPicPr>
        <p:blipFill>
          <a:blip r:embed="rId15" cstate="print"/>
          <a:srcRect r="15384" b="14285"/>
          <a:stretch>
            <a:fillRect/>
          </a:stretch>
        </p:blipFill>
        <p:spPr bwMode="auto">
          <a:xfrm>
            <a:off x="6311900" y="3505200"/>
            <a:ext cx="628650" cy="685800"/>
          </a:xfrm>
          <a:prstGeom prst="rect">
            <a:avLst/>
          </a:prstGeom>
          <a:noFill/>
        </p:spPr>
      </p:pic>
      <p:sp>
        <p:nvSpPr>
          <p:cNvPr id="37915" name="AutoShape 27"/>
          <p:cNvSpPr>
            <a:spLocks/>
          </p:cNvSpPr>
          <p:nvPr/>
        </p:nvSpPr>
        <p:spPr bwMode="auto">
          <a:xfrm rot="16200000">
            <a:off x="4381500" y="342900"/>
            <a:ext cx="381000" cy="8382000"/>
          </a:xfrm>
          <a:prstGeom prst="leftBrace">
            <a:avLst>
              <a:gd name="adj1" fmla="val 191667"/>
              <a:gd name="adj2" fmla="val 50000"/>
            </a:avLst>
          </a:prstGeom>
          <a:solidFill>
            <a:srgbClr val="0000CC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AutoShape 28"/>
          <p:cNvSpPr>
            <a:spLocks/>
          </p:cNvSpPr>
          <p:nvPr/>
        </p:nvSpPr>
        <p:spPr bwMode="auto">
          <a:xfrm rot="5400000" flipV="1">
            <a:off x="891540" y="2689860"/>
            <a:ext cx="274320" cy="1295400"/>
          </a:xfrm>
          <a:prstGeom prst="leftBrace">
            <a:avLst>
              <a:gd name="adj1" fmla="val 47222"/>
              <a:gd name="adj2" fmla="val 50000"/>
            </a:avLst>
          </a:prstGeom>
          <a:solidFill>
            <a:srgbClr val="CC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7" name="AutoShape 29"/>
          <p:cNvSpPr>
            <a:spLocks/>
          </p:cNvSpPr>
          <p:nvPr/>
        </p:nvSpPr>
        <p:spPr bwMode="auto">
          <a:xfrm rot="5400000" flipV="1">
            <a:off x="4142740" y="1546860"/>
            <a:ext cx="274320" cy="3581400"/>
          </a:xfrm>
          <a:prstGeom prst="leftBrace">
            <a:avLst>
              <a:gd name="adj1" fmla="val 97917"/>
              <a:gd name="adj2" fmla="val 50000"/>
            </a:avLst>
          </a:prstGeom>
          <a:solidFill>
            <a:srgbClr val="CC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AutoShape 30"/>
          <p:cNvSpPr>
            <a:spLocks/>
          </p:cNvSpPr>
          <p:nvPr/>
        </p:nvSpPr>
        <p:spPr bwMode="auto">
          <a:xfrm rot="5400000" flipV="1">
            <a:off x="7406640" y="2118360"/>
            <a:ext cx="274320" cy="2438400"/>
          </a:xfrm>
          <a:prstGeom prst="leftBrace">
            <a:avLst>
              <a:gd name="adj1" fmla="val 88889"/>
              <a:gd name="adj2" fmla="val 50000"/>
            </a:avLst>
          </a:prstGeom>
          <a:solidFill>
            <a:srgbClr val="CC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5" t="10741" r="28295" b="12222"/>
          <a:stretch/>
        </p:blipFill>
        <p:spPr bwMode="auto">
          <a:xfrm>
            <a:off x="8159750" y="3505200"/>
            <a:ext cx="628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9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5" grpId="0" animBg="1"/>
      <p:bldP spid="37916" grpId="0" animBg="1"/>
      <p:bldP spid="37917" grpId="0" animBg="1"/>
      <p:bldP spid="379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Exclusivity</a:t>
            </a:r>
            <a:endParaRPr lang="en-US" dirty="0"/>
          </a:p>
        </p:txBody>
      </p:sp>
      <p:pic>
        <p:nvPicPr>
          <p:cNvPr id="7" name="Content Placeholder 6" descr="Screen Shot 2016-07-13 at 1.35.50 P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71" b="-69371"/>
          <a:stretch>
            <a:fillRect/>
          </a:stretch>
        </p:blipFill>
        <p:spPr>
          <a:xfrm>
            <a:off x="457200" y="0"/>
            <a:ext cx="3657600" cy="4590288"/>
          </a:xfrm>
        </p:spPr>
      </p:pic>
      <p:pic>
        <p:nvPicPr>
          <p:cNvPr id="9" name="Content Placeholder 8" descr="Screen Shot 2016-07-13 at 1.36.34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972" b="-81972"/>
          <a:stretch>
            <a:fillRect/>
          </a:stretch>
        </p:blipFill>
        <p:spPr>
          <a:xfrm>
            <a:off x="4419600" y="0"/>
            <a:ext cx="3657600" cy="4590288"/>
          </a:xfrm>
        </p:spPr>
      </p:pic>
      <p:pic>
        <p:nvPicPr>
          <p:cNvPr id="10" name="Picture 9" descr="Screen Shot 2016-07-13 at 1.40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9" y="3304538"/>
            <a:ext cx="6924842" cy="33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 smtClean="0"/>
              <a:t>Sponsorship</a:t>
            </a:r>
            <a:endParaRPr lang="en-US" sz="4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76969" y="1556084"/>
            <a:ext cx="6858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DEFINED: </a:t>
            </a:r>
          </a:p>
          <a:p>
            <a:pPr marL="457200" lvl="1" indent="0">
              <a:buNone/>
            </a:pPr>
            <a:r>
              <a:rPr lang="en-US" dirty="0"/>
              <a:t>Investment in a sports entity or property to achieve organizational goals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</a:t>
            </a:r>
            <a:endParaRPr lang="en-US" dirty="0"/>
          </a:p>
          <a:p>
            <a:r>
              <a:rPr lang="en-US" dirty="0" smtClean="0">
                <a:hlinkClick r:id="rId3"/>
              </a:rPr>
              <a:t>Wayne’s World </a:t>
            </a:r>
            <a:endParaRPr lang="en-US" dirty="0" smtClean="0"/>
          </a:p>
          <a:p>
            <a:r>
              <a:rPr lang="en-US" dirty="0" smtClean="0"/>
              <a:t>Visa Halftime Show</a:t>
            </a:r>
          </a:p>
          <a:p>
            <a:r>
              <a:rPr lang="en-US" dirty="0" smtClean="0">
                <a:hlinkClick r:id="rId4"/>
              </a:rPr>
              <a:t>Red Bull Space Jump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rickie-fowler-27-september-2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85" y="2780632"/>
            <a:ext cx="2965151" cy="39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Goals of Sponsorship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 </a:t>
            </a:r>
            <a:r>
              <a:rPr lang="en-US" dirty="0" smtClean="0"/>
              <a:t>are:</a:t>
            </a:r>
            <a:endParaRPr lang="en-US" dirty="0"/>
          </a:p>
          <a:p>
            <a:pPr lvl="1"/>
            <a:r>
              <a:rPr lang="en-US" b="1" u="sng" dirty="0"/>
              <a:t>Direct</a:t>
            </a:r>
            <a:r>
              <a:rPr lang="en-US" dirty="0"/>
              <a:t> – easily measured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tangible”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can be measured?</a:t>
            </a:r>
          </a:p>
          <a:p>
            <a:pPr lvl="1"/>
            <a:endParaRPr lang="en-US" dirty="0"/>
          </a:p>
          <a:p>
            <a:pPr lvl="1"/>
            <a:r>
              <a:rPr lang="en-US" b="1" u="sng" dirty="0"/>
              <a:t>Indirect</a:t>
            </a:r>
            <a:r>
              <a:rPr lang="en-US" dirty="0"/>
              <a:t> – not easily measured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intangible”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can be “felt” but not measured?</a:t>
            </a:r>
          </a:p>
          <a:p>
            <a:endParaRPr lang="en-US" dirty="0"/>
          </a:p>
        </p:txBody>
      </p:sp>
      <p:pic>
        <p:nvPicPr>
          <p:cNvPr id="6" name="Content Placeholder 5" descr="article-2003754-0C92714100000578-803_634x35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r="28002"/>
          <a:stretch>
            <a:fillRect/>
          </a:stretch>
        </p:blipFill>
        <p:spPr>
          <a:xfrm>
            <a:off x="4419600" y="1431006"/>
            <a:ext cx="3657600" cy="4589463"/>
          </a:xfrm>
        </p:spPr>
      </p:pic>
    </p:spTree>
    <p:extLst>
      <p:ext uri="{BB962C8B-B14F-4D97-AF65-F5344CB8AC3E}">
        <p14:creationId xmlns:p14="http://schemas.microsoft.com/office/powerpoint/2010/main" val="379588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3058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/>
              <a:t>Goals of Sponsorship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13284" y="466559"/>
            <a:ext cx="6858000" cy="4800600"/>
          </a:xfrm>
          <a:solidFill>
            <a:schemeClr val="bg1">
              <a:lumMod val="95000"/>
              <a:alpha val="0"/>
            </a:schemeClr>
          </a:solidFill>
          <a:ln cap="rnd">
            <a:solidFill>
              <a:schemeClr val="bg1">
                <a:alpha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Sales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Increase 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Be Competitive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Reach the Target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Build Customer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Develop Image</a:t>
            </a:r>
          </a:p>
        </p:txBody>
      </p:sp>
      <p:pic>
        <p:nvPicPr>
          <p:cNvPr id="2" name="Picture 1" descr="JCROPNIKUOXOVEI.201205091942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" y="5267159"/>
            <a:ext cx="2566736" cy="1443789"/>
          </a:xfrm>
          <a:prstGeom prst="rect">
            <a:avLst/>
          </a:prstGeom>
        </p:spPr>
      </p:pic>
      <p:pic>
        <p:nvPicPr>
          <p:cNvPr id="4" name="Picture 3" descr="4542041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" y="3368841"/>
            <a:ext cx="2562727" cy="1704170"/>
          </a:xfrm>
          <a:prstGeom prst="rect">
            <a:avLst/>
          </a:prstGeom>
        </p:spPr>
      </p:pic>
      <p:pic>
        <p:nvPicPr>
          <p:cNvPr id="6" name="Picture 5" descr="FowlerCommercial2.2.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81" y="3756527"/>
            <a:ext cx="4577349" cy="28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5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960-5e746f757a7405f0186f32b7703848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b="4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28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n>
                  <a:solidFill>
                    <a:srgbClr val="000066"/>
                  </a:solidFill>
                </a:ln>
                <a:solidFill>
                  <a:srgbClr val="0099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Broadway" pitchFamily="82" charset="0"/>
              </a:rPr>
              <a:t>Borrowed Equity!!!</a:t>
            </a:r>
            <a:br>
              <a:rPr lang="en-US" sz="4400" dirty="0">
                <a:ln>
                  <a:solidFill>
                    <a:srgbClr val="000066"/>
                  </a:solidFill>
                </a:ln>
                <a:solidFill>
                  <a:srgbClr val="009900"/>
                </a:solidFill>
                <a:effectLst>
                  <a:outerShdw dist="38100" dir="5400000" algn="ctr" rotWithShape="0">
                    <a:srgbClr val="000066"/>
                  </a:outerShdw>
                </a:effectLst>
                <a:latin typeface="Broadway" pitchFamily="82" charset="0"/>
              </a:rPr>
            </a:br>
            <a:endParaRPr lang="en-US" dirty="0"/>
          </a:p>
        </p:txBody>
      </p:sp>
      <p:pic>
        <p:nvPicPr>
          <p:cNvPr id="10" name="Content Placeholder 9" descr="1411823010006_Image_galleryImage_Golf_The_2014_Ryder_Cup_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>
            <a:fillRect/>
          </a:stretch>
        </p:blipFill>
        <p:spPr>
          <a:xfrm>
            <a:off x="203200" y="942976"/>
            <a:ext cx="3874168" cy="308368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Using the appeal of an event or Sports Property to market a company and/or it’s </a:t>
            </a:r>
            <a:r>
              <a:rPr lang="en-US" dirty="0" smtClean="0">
                <a:solidFill>
                  <a:schemeClr val="tx2"/>
                </a:solidFill>
              </a:rPr>
              <a:t>products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Reason </a:t>
            </a:r>
            <a:r>
              <a:rPr lang="en-US" dirty="0">
                <a:solidFill>
                  <a:schemeClr val="accent4"/>
                </a:solidFill>
              </a:rPr>
              <a:t>a Company Wants To Be Involved With An Sporting Event or Property</a:t>
            </a:r>
            <a:r>
              <a:rPr lang="en-US" dirty="0">
                <a:solidFill>
                  <a:srgbClr val="D2533C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127" y="152400"/>
            <a:ext cx="843608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4800" dirty="0">
              <a:ln>
                <a:solidFill>
                  <a:srgbClr val="000066"/>
                </a:solidFill>
              </a:ln>
              <a:solidFill>
                <a:srgbClr val="009900"/>
              </a:solidFill>
              <a:effectLst>
                <a:outerShdw dist="38100" dir="5400000" algn="ctr" rotWithShape="0">
                  <a:srgbClr val="000066"/>
                </a:outerShdw>
              </a:effectLst>
              <a:latin typeface="Broadway" pitchFamily="82" charset="0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hQSERUSExQWFRUWGBgYFxcYGBwXHBwVGBgWFBgXFxQXHCYeFxkjGRQUHy8gJCcpLCwsFR4xNTAqNSYrLCkBCQoKDgwOGg8PGiokHyQuLCksLi8sLCwsLCwsLCwsLCwsLC8sLCwsLCwsKSwpLSwsLCwsLCwsKSwsLCwpLCwsLP/AABEIAMAA8AMBIgACEQEDEQH/xAAbAAACAwEBAQAAAAAAAAAAAAAEBgMFBwIBAP/EAEYQAAIABAQDAwoCBgkDBQAAAAECAAMEEQUSITEGQVFhcYEHEyIyQpGhscHRUoIUI2JykvAVFjNDY3OiwuEXJPE0U5Oy4v/EABoBAAIDAQEAAAAAAAAAAAAAAAECAwQFAAb/xAAyEQABBAECBAMHBAIDAAAAAAABAAIDESEEEhMxQVFhcZEFFCIygaGxM0JSwSPRcuHw/9oADAMBAAIRAxEAPwDSG8pNEN3f/wCNvtHUvyjUbC4d9P8ADb7RmNRXSiBpEeEV6KzZtiYomd+26Qsbqtah/wBSKL8b/wDxt9oIPHVLa+Z7f5bfaMsra2WblRFnQ4snmrEXNukAzyCqCDXA3lP8rjykY2Dt/A32iR+NKYbl/wCBvtGZLXqJikbDeLmoxlLAW+EHjv3VikA9u207yuL6dhcMx/I32jk8Y0+xZ/4G7+kIuE4qAzXBOse12LBtgRfshRqJLN0mLm0CmmX5T6FiFExrn/Db7RbyuJpDbFr/ALpjAFFmv0P3jRcPxcsyvlvdRCDVSEHktHWaZkG0tuinx+IZQ3zfwmJ5WLS2FwT7jCbW4ybaIY4wrEnC2yXiT3lwrkVngi6TyK9Ovwj0Vq9fhClTY/bR0YHui6lzri8WWyhy4ZVjMxBFFyT7op6njykltlZzfsRj9ImnekIy7iSkK1KqAdTEoNlB2AtFfyjUQIUu4J/w2+0XcrFZbDMCbb7GMo4po1tKy6NcfGG2hV1kqA9zbnEMj3AAt+qYDJTQMalE2ub9xgHHOM6akUNPZlB2sjN8hC26zA2YtbthG8pNcz5VLZhcRA2d5fWKXZrIytjw/imROlCdLYlCLglSNO46xzhfFtPUFhLZjlNjdSNfERnWCYdNNCEVrXW3hBHBVO0nzmc84sCUEhF42i1o8/GZSbk+4x2uKSyM19O4wsVeHmYCwY26RBTURIyZyLdsVnakg2OSUB10U0pjsonKGN+4x7PxyUm7fCFCfhvm2uWJiadhAZc2Y++O94fdVzQzXimhcdkkZs2ndEScTSCcufXuMK1LQKfQPLwiKfhqSyTe/wBoA1EhsVy8Ec4OKTdP4op03f4Ex43FNOBfPp3H5Qrz8MlFM20C0kmUWKm2m3dHe8SVe1dRurCVptDLMu+l4FpadVmgaZY8qcPK3AO0T4RgomDMWMcdjW5tLlzsI2upZOlrR3ggTUPYC+ndFVV0FiTfYxeUmDoUzk626wHNYG1lc0ku3KPEBLv6Fr3izvJ81qVJhfm4aAyi+5i9qsJliUAN4Dtm4CiuBNE2hZE1FmjUBecWddWyCLAgmKbDaFPPWbYQXiuHS73XpDWwv+VCyGc0kVCWZv8AMPzMOWB1INOg2Kk37r3+UKNalif3vrDFwyQUmA7gqR3G4PyitDXEoheh1zd2mDu1H/3qm1sXlBIEosXlhydwYJlvJ83Y5YrHMtJikWtziZtbPlXn3PpwO5HVmMob6EeEE0eOqE2Jjipq5JUDS8QYVWywzA9dIJedoO0LgRurcj5HEa7Wa/dFfXylaoSYVudQD0iStr5WtrQRQ4ohQX3iXjOBApc1zTi1VcQUYMyWxQtY6WF7d8M1HIOUQPLxaUDlY69sWssi2kT7tycV0VVisj0YWajC5cw2YA2hxxGVmQwuLh4DXhjhthdguFrsVIlqFBsOkdSqWY3pKBYx7VUqkg2gr9KZAALWioZHk4Uz2t25UUubM9QNaI2p5strlvdAVRVuJoIHjEtZiM19LA26de2AS/ceyrEirrKJakmzQWD6QKc4shcgk2j7DqmaqkXA6CBKuXNJBOmt7wo4tGyVxIwQPNHT8MaXZs5MQ09Jnuc557xzOE51GVrgQJRS3DG53gtbJYsldeeWEZV04CgEncc4mmYUioHU/GK6rw+bbU6GO0ozMGVW1G4vCOY6914RBNVQtKDTZhuOsE0KOFNiQegiWprfTOm2kc4dWFGJteLbmeBUALbXEyVM2MWokMyDKTAlRXlrnLv2wVRV7SwAADHFhrki0tQ7Ub39InSDplA7AFCbdYFnzmcHTeDKermKmXS0cYz0CAI7IeRQlXBY7wXOwRvWvYGB2lOxB6Qe06aQATtHFhvljzXDl8qUscpPNG2YEkg9o15iO6DExJZSfVYhW7jsffaLbGcGUyXmkHOCL66WBHLrtrFBNwzz1JNmA/2YJUDmy2O/SxMZ0Y/zFo6FelE3E0lv8k/UlEs1bA2AiGbhySzc62MJPC3GgRPNzWYEDRhrsNLiLzhOc06lVmZnbM2Ym+97ge4iNAN70vPua6sBNT4TLdMxPKBpFPLlsB1j6XRm1rH4x1/RpOpF4O3HMJafeAiqrD5Wh0iGkmoGye6PRh7dDHIw0qQcsdtxzHomp98l3VqgObS4gygxZSurWiJ8OLa2j4YSegjnDOD9kWteD0RkvEFYG7QHPSzdhj04UeyOqumKpfe0SByYNPVRswiaRKBF4p2r2AuEJi0oJwdb+r2QrRZ6qVxx0VdjtYEUlfWllWdbetLb0bi+4BI90L/DmPNNYi3oeceZa+pAsq5uzNy7ItPKBll06zQfTBKA9VYajtsbGKnyb4bmkzJrHd8o5aKLn4t8IBFuQPy4V09S2YMBtyierxJnFstosBQpEUyjSDtF3X3UHDxW5VFJXTJd7ag9YHM5ib+MXX6GnSIHp1A2gtYB0XcPxQs2tmMMp2gaUzoxYG14v5UsW9WIK1dB6MIWDlQTbBd2UrJh19c0FSsJH4oqhhpGgdoMoLqDnJ30iXa7raa2qyGFqBvHtFRKQbmO5aAjQExzJbIcpBvDCMobgjUw+X1ghKSXECE8lMEIG/DC8NHcpFkS4mWUnSI1RvwxPKkv0EHYF25CYtRCbJeWNMwt8d4qOG8I80s2VMW4zW7CpXKbHoReGcSyN49aja2bn0jP00Y94k8CPuFZMxEWzoVifFvCbUc7S5kuf1bn35D+0PjvD95KlApWA1bzhJHQEC3vAhoxDh5aqQ0mbs3vVhsw7RGU0M6dhtW0omzobEey6bjwI17IvEbSq4NrZgD0joAwJhFalTKE2WxIO45q3NW7fnBn6P2mHoJbK81iKcT1goUwiKppBbSOAC61zLPbHRPbHVLQgamCvMDpHEBdar5u25iFQedzFLxj5QpNFZJarOm3Nxmsq/vEak9giiwnyzoTaokZR+KWb270bfwMLQRtPYt+GI5sk8lg6gr5U+Ws2U4dGGhHyI3BHMROSIcJbWeeUBlNPLUjXzmngpv8xFjwNTEUSWAsWc/6j9opvKTM/Wy5Y9lSxHaxsPgsMPk9nj9CCn2Zjj32P1hR8xKborRpZ6REyt0g+ZPXmw94+8CvXyhvMQfmH3h7A5obXHkFAZTxBU0j2uInfHqYbzpf8QgeZxVSj++X4mBxGDqE3BkP7T6IajmObg6Wgl6VjuYCfi6jBuH17AYJp8cSdLLyjcB1U3FvWIH1giRhOCEHQyMFuBAQEiiA3AiSrocyWFr6Rm/9cKn/ANz4CCcPxWtqGyS3dj2aAd5tpER1Db5FWvcHgZIWo0ksKBtHT0yls30hVo+E6lhebVOD0Uk/GCX4GJH/AKqdftP/ADDbnnO37qHhxg0X/YpoVR2R2JqDdh7xGcYvwXVSgWVzNXnYm/8ACTrCuXbmT43iB+oc00Wq7FoGyC2vv6Lbv06UN3QfmEeHGpA3my/4xGJZ46DREdWeysD2U3q4rbZWIy539m6vl3ym9r7fIwO3F9NL9Bpy3XQix3G/KFTyZvrOHYh/+whX4gW1VOH+I/zJihHqXCd5oZpBuhY55jJOFpr8e0g/vfcphL8oWK0tWiTJJbz8vT1bBpe5BPUHUd5hXvHoi0dU89lYHsyIdSjeGuJXksHltY+0p1Vh0Yc/pD+fKVLsCZL3trYiwPf0hFx3gZ1pJVdIuVKgzV5obkZ16ppqOUUNFijA5Zh35xbt23Cxw1jX08WBhai3lRTlJbxYfaIX8qR5SB4v/wAQnSMLd1zyxmF9r6+47wNNkspswIPQi0U3TyjmVsxaXSSfJR+v/adH8qEzlKQeJMC1PlNqCrWWWuh1sbjlcXMKQUmB664Rrade6A2d5cASnl0cLI3ENF0UvVlUWYkkkk7xAJsST1Fr8/5v2QKDGiF5ohOXBnEU+UTKlzGVGKsQNr3t8vlGheUHEpsubLEuYygpcgG2t99IzHhiny+mfaIt3Axq3GmFmfUSFW39nrqF56asbCKriXbg3wWtGGQtjfJypx/0kGfUM7FnYsepNz74j8+QLAkDoDaLvG8CaVdWUo4Fx0I5WOx8IoQtgL9IWe2tDV3s1zZpXPHT+180w9T744LR6wjm0VFvUvLxyTHzCOTHIUvbw98Fj/tJv+anzWEMGHrgk/8AaT+x0PxEWdOfj9Vne0R/gP0SHgmENUTllrz3PReZMa7hWFS6eWJcsWA3PMnqYoOAcJEuR5wj0pmv5BsPrDYgjQhjobuqxtZOXu2DkF2qxKqxn3FvGzrMMmQcoXRnG5PQdBFHhvF9RKcN5xmHNWNwftCO1LWmk8fs+R7Ny2JRCZx5woGQ1MoWZfXA5j8XeIa8Kr1nykmrswvboeY8DBplhgQRcEWPcd4le1sjaVeGR0El9uawO0TU9OzsFUFidAALmC8Ww4yqiZJA9VyB3X0+YjT+D+FVppYdhecw1P4R+EdO2MmOEvdS9JqNU2GMO53yVfwXwxNps0ybYZwBlvcixvrbSOsU8nSz3eaJpVnOaxW4+8N08aeMQSMTlZ/M5184PYJ111GndBbDG3VFp/isX3qY/wCRvPwHRZXjfBc+mBYjOg9tdfeNxFGojfmQHQi4O47OkZTxvw0KacGQfq5lyvY3NfrEk+n2Dc3ktLRa/jHY/n+U+8Fa0EkbjKQR4kajpGf8d+TEyvOVVOVMq+YyT6JQH/222K3O2lofeAmvQy+zMP8AUYL4rW9FP/cMXG/pA+Cx5BeoLe7v7WS4RWBJEu+nI9b37h8TDVgGWdPly5iK6kn0TrY5Sbdo6Qo08gscpGh1F9uW5hi4MmFaxATdlVyDYC+nq9rDkYjjO4i+qzHtLJjR5E/lM/CWLibMnSjLlKssnLlUA5c5UA9bdYOxvD6aoV5E6WBcEZlADdbrpfTxhe4YYS8QrFXVDcr2emCw97Qp8U4lMSsnTVJsJhBtoVtYCzbg6CLGA3IUnFeOqhx3yZNIcmTMEyRlLmY9lsb5RL0vmcm1rdRFH/UycSuWSzZzZSoJBN7aNt79oup2MNUMrs+a2w2t25BoOd+sESKh11lzWTXUKxAv1sPaER2LwlOoIOQisU4dk0XmpJZpk0KDMVSFVSdgCQT117O2GCl41U2SdLDSyVHpANlU3uxNhe3oi1uZMJst2Z2aYxdjdix5nQD4CJnnXFhrYXHytAaQ0khLLqpJCATYCZ+LZBSWZQ1RZizJWt7JMDIyA/hDqLDowhao8IImy/0hWRHvq3o3Fr78oZsKMybTUzesZRIbt828tkXXroIsMb4dmVAlLMmaKzNNawAAIucvdtCTx7iHBbHs6YRgg4B69eXRL74DRkX89a5OxGlh8RCo0m75UBa5svU66RoFHwRTM2fMzy2AyC9ttWa/SJsNw6RKRqiVJbOhZEDalnvYWB+cQOhLuwWm3VtZdEu86SuvAU4KGmPLlg2vmba+1+2Pn8ns8TAMylCCfODUADs3iyxvz9QplKj5wqmbmsACLtYHnc6+EXeB07SZEmVnOcjzjDcgHYa+qIZsTC6qNJH6mVrN24X2r7pBquFZyEKFLMxNgBrlGzEezfthu4ZwWbT008TVy5spAvfbeOMe4xenmmVkW9gSQb79TBGB8QtVSKm4tkS/wP2h42Rtfg5VfUy6iSG3N+HurSjkBEVBsqge4WiSrnZJTv8AhVj7gTH0uIMe/wDSz/8ALb5RoHDVkN+JwvusYmTLkk7nU951j5WjiOljCK9kAn/gzjGTTU5lzc1w5IsL6G31i6bym042SYfcPrGVoYkESjUPaKCqP9nwvcXEc/FPWAFa3EzOy2QfrMp6gBRfx+UaWBGdeSmX6c8/sqPeT9o0dYu6YfBu7rH9oGpdg5AAJUm4yXxMSAfQlowt1ewYk920K3HJK1uYGxyoQR1tb6RNg8++LMTzmTR8CPpHPlFS1Up6yx8CwjDlcTqSStWCMRyNaP4rQeG8S/SKaXNO5Fm/eGhgbjbDhNo5nVPTHeu/wvFd5M5t6Vl/DMPxAMNFdLzSpg6ow+BjdYeJFnssaQcHUnb0KofJ616Jexn+cWnEa3pJ/wDlt8op/Ju3/Z26TG+kXuNLennD/Df5GBHmEeSM2NSf+X9rM8B4r81LKTM5sAJeW2nYb2hrwTiqnqPRcKkzYEgAnubrGeYRhL1E1ZUvc7nkBzJjU8F4Lp6cA5RMfmza69g2EQaZ8pwOQ7q9r4tMyyfmPZC0+DS6epao9L9Zmub3U5rXJFrg6dYzfjGX5usnunpS2c5l3tcDXwjYMafzVPNmqt8iFsmwa247Da8YJiOPZ6mbNQZBMcnzbbW0A16xblIqgvPvbjClwp1SYV0yuLoT3aiHjg7hgVhebMuJCnKoU5S77n0hqFW/iTGdzZIb+zHbkO4PZ1HdGseSSeTSOh9icdOgZVP0MRsyUjWguso6dwHSGW0qQcswe3nLkE6gML2y/GM8rJJkzGRrXW17bdtjGi8L4RPkVM5pg/VuoCm4tdSCMqg6XuxOg3hN47pf+7dRpnI+JJ+sF4xa57QRaJ4ZxJpcvzmRmlrODNlFyMyEAW8FPjF/Q4k0wzgZJWS4sudgl73LE3117I6wPhaYlOvm6h5ZcBmXKCNRpodjltA1T5PHmHM9Szd6/wDNojIk6D8LX03BEQDiAfr5q4rJk+XJvLky2ISwytoP3QRqIDw+pJpJTJYmzZyTbK5vdiOoJOndA/8AVSTJUGbUzSq7DPlFvCKPEeKJEgFKOWLneYdfEX3Mc5xbl+Pr+FOyMSfDHnN3VD62UxVGJpJlS2LAZmAKt6x2UEjcADWJZ2IUyuzNPS7Fb6+youF7t4r6bDiZKEekryi0x9CzuxAy5jsACfdEVRwlSKoIs2UE2zgE8wDrBt55AIbI7ok3nkkniTEFnVDzE9UnfrbnDB5PRdKpesr6NClWZTMbKMq30F72F9rw2+Tb16gdZX3EVITctlaeraBpiB2Cb5R0vHmISs8iYvVGH+kwDgFZ52nlP1QX7xofiIt5YjXB3BeYyx3kVg5EeiLHiLDDIqZksjQMSvap1BgBRGI4UaK9jG4OaCFaYRw/Oqb+ZTNltc3Atfvi7k+TmrO6ove4+kNHkyoClMzkW841x+6osD84cli5FpWuaC61kaj2jIyQtZVBI/AOHvTVM+RMtmCIdDcb/wDMPqxn1LiwGNPro36rxyi3+oRoAibTkbS0dCVS1ocXh7uoBWXUyZMXt/jN/qBP1gjykr+ulHqh+Df8wdxJhRl4lIqAPQmOgJ6OPRIPeIh8pEu7SLC5Ocd+q6RhTt26mvP+1rxPD3xuHZW/kxl2ppjdZh+AAhqrpmWU56Ix+Biu4Uws09LLlto1szfvNqREXGuICVRzDfVhkHe2nyvG4z4Is9ljyHjak7epVd5MnvSv/mH4gQz4gLypg/Yb/wCphR8lz/qJo6TB8VH2hxqRdGH7J+RjoP0gu1eNQ7zSd5MKECVMm29Jmyg9ii5HvMOk6aFUsdlBJ7hrCn5NJ4NM6c1mG/iAR8oa5ssMpU7EEHx0+sdAKiFLtYbndfdY/jvFM2qc5mIl30QaC3K/UwtYrhwDZhtex79TcQ6VPk6qhMyoFZb6NmA05XB2MVdXSHJNX25bk9dVupHiT8YqRh4JLrTe1HRVHwiOvL6JRaUDa1lbv9A7213Q/Duhy8n0mtaa5p5qoUC50nXIZSbAaA3Gh190KtVJy+kvqMLjnYbZT2iLfg/i9qKbe2aW1ldOeXMbFSdiNTbYxZacrJHNabK4tmmuFG0tL7sUzMAoUknM1rC4tt0hc8oiWqVPMrbxYL9CYZzxrTWzKbgjRjlQEbi7s1wPA2jNMc4japni7q1mOq6qCbAhDbRFAABOp1POJHkUmfyV5/1AnIMgAOX0b3PLT6QLU8dVD6BgvdFBPX0m7zEYjMOok7leyZo4AAdoRFVXTJp9Nmbv+0QeaJ5H3R1InMhzKbGJ2xWab+mdd4XByVZqsNGFE02YoAJdRyFyB26QMWPUxLPqGf1mJ74htAKIC4MOPk0P6+YOso/MQnkQ1+TdrVZHWW30iWH9QKtrBcDvJceTjGh6VMx/aT/cPrGgJGDU1QyMHU2Km4I5GNT4Z42lzwEmkJN7dA3aD17IvwSitpWJrNK6+I0eat8b4blVagTAQw2cbjs7RFRQeTOSrXeYzgezYL77Q1oYlWJnRMcbIVNmplY3a1xpSSJYUBVAAAsANrRDimJLTyXmsdFHvPIe+Oa3EpclS0xwoHU/Ic4y3i7itqt8q+jKX1R1P4j2wk0wjFdVNpdK6d+eXUqnmVrGYZl/SLZr9t7xsXCnES1ckG484ujr2/iHYYxQGDcNxOZIcTJTFWHP6EcxGbDMY3Wt/VaQTsrkRyW7zZYYWIB5666jUH3wNLpEdgzKGZdVJ1tfe3whRwrynoQFnSyG2zJYg+B1EMGK48tJLExlZr2UBeu/0jp5YzqIned+iw/dpo7YRk8le3jKvKBxGJ80SkN5cu+o2Lcz4bR1jfGdTUgpLRpaHkoJYjta0L8vAahvVkTD+UxLPPxBtbyWhotGITxJSL6J68lT/q54/aX5GHp9j3RlWBYfiVPm8zKZc9r5gvLb1jFv+i4w+75b9qD5CJIZC1gbtPooNVpxJMXh7QPNL/DfERo6lidZbEq47LmxHaI1ihxCXOQPLcMp5g/McozVfJnVMbs0sE7+kT8hB9F5Pp8o5hVLLP7Nx9ReFh4rMbcKTVt003xbwD6rRLxleKyslbPGhDzJlvyhZl/jbwhimYFMIyzMSa3QED6wpVUtUMxVcusuYpDHcy10Y+JJETPc48xX1WFqmMawU6zfYqlm0hQzEIunr5b6kXCsUH4wQT2iKSqw5lGdPTl8mXW2h0YbqbnnpDjWDKRNUXMthMt1UgXX/X8IqKqmEicNWWVMsVZTqpsCbddeRhQqTXKiSkc6lL9C1z7kielkMHu2nLpqbC1htB1bThGBmy0my2taat0J20bIbX33iajoVvZUVdyLelsNWzMTewvyGojiU27Cknyb2YD1gDprc23vH0nD5h2lue5T9oZOG8VanOVFDllUBW19XUEEDe17+EX44grOUtR+WwHvMRDTh2b+y9HpvaT+E0bbrF32SGmAVDbSZn8JideDqttpDeNh8zDhMx2r5vKT+H7mBpmMzzvVIO4X+Qhvd29SVOdfL0A+6X04Bqz/AHYHewghPJvUncyx+b/iDZuKOd6qYf3QYFmVwO8ye35rfWG4Efj6hJ77Oe3oV6PJpN9qdLHvi0wLhUUk3zxnoxCsAu2pGnPrFE9VL/C573Me0tUvnFHm1HpDUkk79sHhsZkD7lRPnme0tc7B8AlmTwbVt/dEd5Ag+R5Pqs+yo72iT+sE87zn8LCPv6UmnebM/iP0juGzxXe9zeCu8O4XxCWLLUhB0zFvgRFn/RFWRZ69V7gBCh+kk7sx/MT9YklySdlY+BMMGtHK/VRGR5ya9Ar6bwXJY3nVuY9pH1Jj1OFcOX1qhm7m+wipTDnPsEd4A+cSjDzzKjvYfQx3Db/H8p+NL/P7BXErCMKHNm7y30EEhcMX1ZOb8pPzMUP6Oo3mp4XPyEdBZQ3mMe5PuYO0D9oSl7zze71V62M0if2dIpPIlVH3MXmJ4l5qUJgRXuQLNtrreE6W9NzM0nuUQz4pNQ0qs3q+gdb+F7RQ1WJYjjn/AKS15oE8ZzvZSUvgTET8XVJ9pB3L9zAS1csbGUP3kc/OO1rj7MyUO5Lf7Y0dx7obGdlMcfqm/vG/Ko+0efpFW3tzvl9I9STUP6swnuJH+2JTw3UnUm/iT847n3XfAOgQ7U04+szfmm//AKiM0I9qZL8WJ+8ErwrPO4UdpYCKqXQvOdpcmZLshs8y999fQX2zoddBpvAIromaWk0CFxjhlypDMsxSx0AVTz53PQRRUOJr6pI9JACO1dge82i4xyRSU8ogvmc63J84z36jSyWvZiFHQNvCdPpB68lrr0vqPGInc1S1sTr3Z29CmiRV2CnfdWP7S3KjxAETSJMt5ZkuMwXbuuStu7bwhZl1bBSDfKdSOjAaNfuJEfLjNje+v8/eBlZhYeiInVH6MSovMktujjTtynkb6RIvEMj2VYGwGW2lhqBmv6oPyjj+tK2s0pW7wD0+3xgOoxLP6ssKOdl8Pp8YKbbfMK2oq5i4IvfMLAdt9B27wz0uAT5yh11VtQxbQiM8k1uSzGxsQbX5A8yOcOVbjh/R5by5kxA+osRlOmobJ6r217bN0h2Vm1pQNeyLd0tXi8FTfaeWviT8hHR4TRfXqVHcPuYRajFHbd3PexgRqgbn4mDvb2XGdx6rQv6KolNmqcx6Arf3C8cTXw2XozOT+b6CM+Sfr6OW/UG3hHZZzuf5747ijskMru6eG4hw9fVkFu8H6mIhxfIZgkumVSxyhvRBF9L7QlG/Mx3QLaajEk2dTbxEK6U0UA8kohZick97H6ROlUOSoPC/zgWhQFvS1Gtx4bRbpjlJJRS8j0ra+16XMXJ7omAJUxeBhQLiD8mA7gB9I78/Nb2nPifpHX/UaSv9nIUeCj5AmOJnlLmn1ZSjpe5g/D1KHEI6ImnwedM1COe3/wAwdK4RnndVXvYCF6dx/Vnovcv3MBTuL6ptDNbuGmnhC2zxQMzk8yuC39qYi+8/SJxwvJX16gDuAHzMZ1/SM5rZnY97GPFe/P3wNzeyXjO7rRTSYenrTy35h/tEXM2pkilEwjPIABA11W9l7ekZJ50Ad3z2jQ1bPg1/8L5NGdrn5jNfuCeN5deeigmca0aepTqTyuo+t4HHlHUapIQfT3CEsR2VHZfui/xSq5cSnCZ5SZ59UKPj8zAk3jqpb27dwH2haHePhBGG4Yamb5pWyKAC7b6E5QFHU/SF4ju6LcqTE+K5zgoZrEHcXsD2abiA8Jx1qdmYKGDKQQfh3gGxK8wLHSNRw3hylkDIklGtoXcB2Y9SW27hYRHjHAVLVIcqCS/szJYtr2p6rD3d8Q8cEq234TdLGcQxBprs8xszMSS/X/js5RAjlTcXv1RvoYcMZ8lNRKGZJsmaCbWuZZv+bQ++FCqwhpcwy2KEqFJyNmHpAEekNDoRHNG44K1n61mzI+i5fE2B+4t8tIjmYsf5YxcYlhyNKAUpLZAeRLTGNvWN7BdCQTtbneFqcoTnmYixPLw6xYDKWO90LstaimxGZYG5sdjc/feOf05jz/nxg7h7A5tSkxVNkuDcjQttYHrbpBVXwHPQX9EjviF0jA7aSuYxoF7VUrUddT/O8WEjiJhKFPoVz5yba3/DfmL69/jFlgHDgVg062my8vHrFtj+B0JaTlZZLFvSy6grbW6jY32PbCtkaX7QrU2ouPaOSBNjy+seNLv7I8YaqXhaS49GaX/dt8+Ue1vDyyxcSXmdmcfJRf3RZ4DqtZFhKWXppHhJiwm4lLXaQgNvaLN46mAMTxN5iZZaypd9CVWxtzsd9Yj2juigavEQhtcsfwrqfGI1xGbKdJiyXYWM0BxoVU+sLalQRrAUvCXVgytlIIIK7gjUEHrFxOxeoYC7IGBzZgpJz+041sCwOVlGh1MPtZVFOKCpldj7UGUVUqEFpat2nW/vitl3jtCez+e2AutWVVWZj6PojWwAHzEQpbY3iJW/ajqWQ3tfD+dYGUEQijqYlUgD5xDlW+maOivZ/PdHIIlQD4R4suIkv2d+388o7BN45cpUTS9uYHj0EaRhC58JZRqfNzAB23aM5lVExdA2Ujt59Ys6Xi2ol+j5wlehFx/JivNAJgATVG07HltrxOHp5H9kRbrp8zrHZ4em21EsWAuc456X7YOPHM0rZkRhzBB+8dy8dpmF5lMvhp2eAi9tj7qLKrP6IKn05kpfzA7dAOcRcOVZSZUkH1chU9QGJ094hhkPh7gDIyHxtrbcm9wI6mcOUrEhJ667AMDr07e+FdEHCm16p2upWdFxVLt6w8d9dR4QUnGUsaFgD3wuTuC5ZPolT48umnMfWK2s4HKi/m2OtrKSxIsDfQ6RSdoHXzU4nHZWPFXlHIRVkZWck72IAtrcczraMxkVPpuPVLMdBoNzoBy/4hmqOFVHrSmBvYeib6b3gQ8EswLIkxba3I095i1DEIxyyo3SblWYpJcZAHViRfRgd9gf2h0iCkwVy95inLzsRc9BDfhnDU2WGzzJag6HNYEi99DqV7xaDVw2QobNUXsAVyoTudQe0CJnAnko91IGmxZ0UDLbKLKL2AA5ADnHVVj1Q+xCjkLX7tYKRqVQb+dmHW1gE+p0+0SDH5CgZKUXA1LMxv3259vZFYaeMZNJuK5L7NNbV2J12iww7hqdNIyIxv7RGnbr0ixXixwPQkyFPXJc/G8BVPENRM3msOdlOUDwWJQ1gSWSm3BOGhS3adNAJFrA2A53136RNiPFEhNFczDtZe3qftGfTZpJu2Zu838dY5VdflEgloU1CkRiNT52YXtlvyFtO884BalJGp/8QSZfX+f5tH3Ze3drp0iE5yihPNDnfs6R80tQdSRvudO+JnJv2dNoiC3/AJv/ADteOpFf/9k="/>
          <p:cNvSpPr>
            <a:spLocks noChangeAspect="1" noChangeArrowheads="1"/>
          </p:cNvSpPr>
          <p:nvPr/>
        </p:nvSpPr>
        <p:spPr bwMode="auto">
          <a:xfrm>
            <a:off x="63500" y="-885825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232423_m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280656"/>
            <a:ext cx="4047958" cy="22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rticle-2005655-0CA3CB6D00000578-380_634x4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2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291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enix-open-golf-tpc-scottsdale_34105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035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Marketing OF Sports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>
          <a:solidFill>
            <a:schemeClr val="bg1">
              <a:alpha val="50000"/>
            </a:schemeClr>
          </a:solidFill>
          <a:ln w="19050" cap="rnd">
            <a:solidFill>
              <a:schemeClr val="bg1">
                <a:alpha val="48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dirty="0"/>
              <a:t>Applying marketing Principles to the marketing of a “Sports Property”</a:t>
            </a:r>
          </a:p>
          <a:p>
            <a:r>
              <a:rPr lang="en-US" dirty="0" smtClean="0"/>
              <a:t>Sports </a:t>
            </a:r>
            <a:r>
              <a:rPr lang="en-US" dirty="0"/>
              <a:t>Properties:</a:t>
            </a:r>
          </a:p>
          <a:p>
            <a:pPr lvl="1"/>
            <a:r>
              <a:rPr lang="en-US" dirty="0" smtClean="0"/>
              <a:t>League</a:t>
            </a:r>
          </a:p>
          <a:p>
            <a:pPr lvl="1"/>
            <a:r>
              <a:rPr lang="en-US" dirty="0" smtClean="0"/>
              <a:t>Team</a:t>
            </a:r>
            <a:endParaRPr lang="en-US" dirty="0"/>
          </a:p>
          <a:p>
            <a:pPr lvl="1"/>
            <a:r>
              <a:rPr lang="en-US" dirty="0"/>
              <a:t>Athlete	</a:t>
            </a:r>
            <a:endParaRPr lang="en-US" dirty="0" smtClean="0"/>
          </a:p>
          <a:p>
            <a:pPr lvl="1"/>
            <a:r>
              <a:rPr lang="en-US" dirty="0" smtClean="0"/>
              <a:t>Stadium</a:t>
            </a:r>
            <a:endParaRPr lang="en-US" dirty="0"/>
          </a:p>
          <a:p>
            <a:pPr lvl="1"/>
            <a:r>
              <a:rPr lang="en-US" dirty="0" smtClean="0"/>
              <a:t>Arena</a:t>
            </a:r>
            <a:endParaRPr lang="en-US" dirty="0"/>
          </a:p>
          <a:p>
            <a:pPr lvl="1"/>
            <a:r>
              <a:rPr lang="en-US" dirty="0" smtClean="0"/>
              <a:t>Program</a:t>
            </a:r>
            <a:endParaRPr lang="en-US" dirty="0"/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Contest</a:t>
            </a:r>
            <a:endParaRPr lang="en-US" dirty="0"/>
          </a:p>
        </p:txBody>
      </p:sp>
      <p:pic>
        <p:nvPicPr>
          <p:cNvPr id="4" name="Content Placeholder 3" descr="Fowle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33" b="-48733"/>
          <a:stretch>
            <a:fillRect/>
          </a:stretch>
        </p:blipFill>
        <p:spPr>
          <a:xfrm>
            <a:off x="5186947" y="145877"/>
            <a:ext cx="3657600" cy="4590288"/>
          </a:xfrm>
        </p:spPr>
      </p:pic>
      <p:pic>
        <p:nvPicPr>
          <p:cNvPr id="5" name="Picture 4" descr="1_860fd466-b8ab-4ed2-980c-4fe57d0b85c9_1024x102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0" y="3716420"/>
            <a:ext cx="3007895" cy="30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12069</TotalTime>
  <Words>409</Words>
  <Application>Microsoft Macintosh PowerPoint</Application>
  <PresentationFormat>On-screen Show (4:3)</PresentationFormat>
  <Paragraphs>97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Sponsorship</vt:lpstr>
      <vt:lpstr>Sponsorship</vt:lpstr>
      <vt:lpstr>Goals of Sponsorship</vt:lpstr>
      <vt:lpstr>Goals of Sponsorship</vt:lpstr>
      <vt:lpstr>PowerPoint Presentation</vt:lpstr>
      <vt:lpstr>Borrowed Equity!!! </vt:lpstr>
      <vt:lpstr>PowerPoint Presentation</vt:lpstr>
      <vt:lpstr>PowerPoint Presentation</vt:lpstr>
      <vt:lpstr>Marketing OF Sports</vt:lpstr>
      <vt:lpstr>Marketing THROUGH Sports</vt:lpstr>
      <vt:lpstr>Of or Through?</vt:lpstr>
      <vt:lpstr>Of or Through?</vt:lpstr>
      <vt:lpstr>Marketing Products with S&amp;E</vt:lpstr>
      <vt:lpstr>Marketing Products</vt:lpstr>
      <vt:lpstr>Marketing Products</vt:lpstr>
      <vt:lpstr>Match-Up Hypothesis</vt:lpstr>
      <vt:lpstr>Signature Sponsor</vt:lpstr>
      <vt:lpstr>Sponsorship Exclusivity</vt:lpstr>
      <vt:lpstr>More Exclusivity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Kammerman</dc:creator>
  <cp:lastModifiedBy>jim joe</cp:lastModifiedBy>
  <cp:revision>38</cp:revision>
  <dcterms:created xsi:type="dcterms:W3CDTF">2016-07-13T16:47:37Z</dcterms:created>
  <dcterms:modified xsi:type="dcterms:W3CDTF">2018-03-15T16:26:22Z</dcterms:modified>
</cp:coreProperties>
</file>