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1" r:id="rId6"/>
    <p:sldId id="273" r:id="rId7"/>
    <p:sldId id="275" r:id="rId8"/>
    <p:sldId id="260" r:id="rId9"/>
    <p:sldId id="286" r:id="rId10"/>
    <p:sldId id="277" r:id="rId11"/>
    <p:sldId id="262" r:id="rId12"/>
    <p:sldId id="276" r:id="rId13"/>
    <p:sldId id="264" r:id="rId14"/>
    <p:sldId id="269" r:id="rId15"/>
    <p:sldId id="270" r:id="rId16"/>
    <p:sldId id="285" r:id="rId17"/>
    <p:sldId id="278" r:id="rId18"/>
    <p:sldId id="283" r:id="rId19"/>
    <p:sldId id="281" r:id="rId20"/>
    <p:sldId id="279" r:id="rId21"/>
    <p:sldId id="261" r:id="rId22"/>
    <p:sldId id="280" r:id="rId23"/>
    <p:sldId id="263" r:id="rId24"/>
    <p:sldId id="284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36" autoAdjust="0"/>
    <p:restoredTop sz="94658" autoAdjust="0"/>
  </p:normalViewPr>
  <p:slideViewPr>
    <p:cSldViewPr>
      <p:cViewPr varScale="1">
        <p:scale>
          <a:sx n="111" d="100"/>
          <a:sy n="111" d="100"/>
        </p:scale>
        <p:origin x="-19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E4DAEF-AB40-4661-A270-738835E117F9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5E0A141-A06B-4CF4-839B-BF6A3BBDA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5766B-390B-45FF-AC4D-C0D46D72ADD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0CFE0-4606-42C5-A655-C6A2DCF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391F-67FC-41C6-9C82-628725280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7B81-790C-4D88-AF29-BF76B687D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1EB6-60FD-41E9-958B-C298FE229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44342-2ED4-4D87-9B12-8852094C3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CFDC-7860-4CF2-89A3-AE08AE04A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33EF-53AE-4537-BB8A-33D9CE80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FBBC-DAE5-4057-A6F1-87F7610A4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ED50-0C24-4D0F-941C-77CB3B453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EF6A-D3EA-4A96-A993-D62768B23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19A11-5822-44C1-BD27-BB785F2C9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B9F72-4832-4E67-991C-4949EE900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9D0E-3FAE-4E1E-89AA-41335DDE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E9C37-D664-45D2-9B97-16FBD5D5E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88" r:id="rId2"/>
    <p:sldLayoutId id="2147483797" r:id="rId3"/>
    <p:sldLayoutId id="2147483789" r:id="rId4"/>
    <p:sldLayoutId id="2147483798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077200" cy="3276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8800" dirty="0" smtClean="0"/>
              <a:t>Introduction to </a:t>
            </a:r>
            <a:r>
              <a:rPr sz="9600" dirty="0" smtClean="0"/>
              <a:t>FORMULAS!!</a:t>
            </a:r>
            <a:endParaRPr sz="8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K. Runyan SFHS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We use the ( + ) to Add!</a:t>
            </a:r>
            <a:endParaRPr sz="4000" dirty="0"/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914400" y="2286000"/>
            <a:ext cx="6629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=D10+E10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5257800" y="54864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We are JUST adding two different cells together?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9. We use the ( - ) to subtract!</a:t>
            </a:r>
            <a:endParaRPr sz="4000" dirty="0"/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990600" y="2286000"/>
            <a:ext cx="65532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D9-D7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/=division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257800" y="54864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Which cell are we subtracting from which?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10. </a:t>
            </a:r>
            <a:r>
              <a:rPr sz="4000" dirty="0"/>
              <a:t>If you want to do a certain part of the formula first, you enclose it in __________________.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3276600" y="2895600"/>
            <a:ext cx="2314575" cy="177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( )</a:t>
            </a: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4038600" y="4191000"/>
            <a:ext cx="2286000" cy="1228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parenthesis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1295400"/>
            <a:ext cx="8229600" cy="2057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dirty="0" smtClean="0"/>
              <a:t>11. </a:t>
            </a:r>
            <a:r>
              <a:rPr sz="4000" dirty="0"/>
              <a:t>Using the order of operations (algebra) what would the correct answer to the equation be?</a:t>
            </a:r>
            <a:br>
              <a:rPr sz="4000" dirty="0"/>
            </a:br>
            <a:r>
              <a:rPr sz="7300" dirty="0"/>
              <a:t>=22-(</a:t>
            </a:r>
            <a:r>
              <a:rPr sz="7300" dirty="0" smtClean="0"/>
              <a:t>10*2</a:t>
            </a:r>
            <a:r>
              <a:rPr sz="7300" dirty="0"/>
              <a:t>)</a:t>
            </a:r>
            <a:endParaRPr sz="4000" dirty="0"/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5562600" y="4419600"/>
            <a:ext cx="2286000" cy="177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12. </a:t>
            </a:r>
            <a:r>
              <a:rPr sz="4000" dirty="0"/>
              <a:t>How do you change the spreadsheet to print in landscape?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6858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Page Layout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Tab,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Page Setup Group,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Orientation Command!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13. </a:t>
            </a:r>
            <a:r>
              <a:rPr sz="4000" dirty="0"/>
              <a:t>How do you change the spreadsheet to print with gridlines?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371600" y="2057400"/>
            <a:ext cx="64008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Page Layout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Tab,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Sheet Options Group,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Gridlines Command!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22. Showing the Formulas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382000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Ctrl + ~</a:t>
            </a:r>
          </a:p>
          <a:p>
            <a:pPr algn="ctr"/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OR</a:t>
            </a:r>
          </a:p>
          <a:p>
            <a:pPr algn="ctr"/>
            <a:r>
              <a:rPr lang="en-US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Formulas Tab / Show Formulas</a:t>
            </a:r>
          </a:p>
          <a:p>
            <a:pPr algn="ctr"/>
            <a:endParaRPr lang="en-US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6" name="Rectangle 8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Remember </a:t>
            </a:r>
            <a:r>
              <a:rPr lang="en-US" dirty="0"/>
              <a:t>the formatting rules!!</a:t>
            </a:r>
          </a:p>
        </p:txBody>
      </p:sp>
      <p:graphicFrame>
        <p:nvGraphicFramePr>
          <p:cNvPr id="10429" name="Group 189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7239000" cy="4268788"/>
        </p:xfrm>
        <a:graphic>
          <a:graphicData uri="http://schemas.openxmlformats.org/drawingml/2006/table">
            <a:tbl>
              <a:tblPr/>
              <a:tblGrid>
                <a:gridCol w="1174750"/>
                <a:gridCol w="1079500"/>
                <a:gridCol w="1039813"/>
                <a:gridCol w="1104900"/>
                <a:gridCol w="1363662"/>
                <a:gridCol w="1476375"/>
              </a:tblGrid>
              <a:tr h="838200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NAMES OF DIFFERENT THINGS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450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Mrs. Runyan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Girls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Boys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Dogs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Flowers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Lakes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Alyssa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Honda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Strawberry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Kallie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Jayden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Jeep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George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Daisy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Utah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Clarissa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Scott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Toyota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Gunner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Sunflower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Salt Lake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31" name="AutoShape 191"/>
          <p:cNvSpPr>
            <a:spLocks noChangeArrowheads="1"/>
          </p:cNvSpPr>
          <p:nvPr/>
        </p:nvSpPr>
        <p:spPr bwMode="auto">
          <a:xfrm>
            <a:off x="381000" y="22098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2" name="AutoShape 192"/>
          <p:cNvSpPr>
            <a:spLocks noChangeArrowheads="1"/>
          </p:cNvSpPr>
          <p:nvPr/>
        </p:nvSpPr>
        <p:spPr bwMode="auto">
          <a:xfrm>
            <a:off x="2286000" y="28194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3" name="AutoShape 193"/>
          <p:cNvSpPr>
            <a:spLocks noChangeArrowheads="1"/>
          </p:cNvSpPr>
          <p:nvPr/>
        </p:nvSpPr>
        <p:spPr bwMode="auto">
          <a:xfrm>
            <a:off x="304800" y="41148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1" grpId="0" animBg="1"/>
      <p:bldP spid="10432" grpId="0" animBg="1"/>
      <p:bldP spid="104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Figuring out COST per UNIT</a:t>
            </a:r>
          </a:p>
        </p:txBody>
      </p:sp>
      <p:graphicFrame>
        <p:nvGraphicFramePr>
          <p:cNvPr id="18546" name="Group 114"/>
          <p:cNvGraphicFramePr>
            <a:graphicFrameLocks noGrp="1"/>
          </p:cNvGraphicFramePr>
          <p:nvPr>
            <p:ph idx="1"/>
          </p:nvPr>
        </p:nvGraphicFramePr>
        <p:xfrm>
          <a:off x="1219200" y="2209800"/>
          <a:ext cx="7162800" cy="3435350"/>
        </p:xfrm>
        <a:graphic>
          <a:graphicData uri="http://schemas.openxmlformats.org/drawingml/2006/table">
            <a:tbl>
              <a:tblPr/>
              <a:tblGrid>
                <a:gridCol w="533400"/>
                <a:gridCol w="2932113"/>
                <a:gridCol w="1106487"/>
                <a:gridCol w="1020763"/>
                <a:gridCol w="15700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HOLLINGSWORTH MERCANTILE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Cereal Inventory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Honey Nut Cheerios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Corn Pops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5" name="WordArt 113"/>
          <p:cNvSpPr>
            <a:spLocks noChangeArrowheads="1" noChangeShapeType="1" noTextEdit="1"/>
          </p:cNvSpPr>
          <p:nvPr/>
        </p:nvSpPr>
        <p:spPr bwMode="auto">
          <a:xfrm>
            <a:off x="6934200" y="47244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=B5*C5</a:t>
            </a:r>
          </a:p>
        </p:txBody>
      </p:sp>
      <p:sp>
        <p:nvSpPr>
          <p:cNvPr id="18547" name="WordArt 115"/>
          <p:cNvSpPr>
            <a:spLocks noChangeArrowheads="1" noChangeShapeType="1" noTextEdit="1"/>
          </p:cNvSpPr>
          <p:nvPr/>
        </p:nvSpPr>
        <p:spPr bwMode="auto">
          <a:xfrm>
            <a:off x="6934200" y="51816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=B6*C6</a:t>
            </a:r>
          </a:p>
        </p:txBody>
      </p:sp>
      <p:sp>
        <p:nvSpPr>
          <p:cNvPr id="18548" name="WordArt 116"/>
          <p:cNvSpPr>
            <a:spLocks noChangeArrowheads="1" noChangeShapeType="1" noTextEdit="1"/>
          </p:cNvSpPr>
          <p:nvPr/>
        </p:nvSpPr>
        <p:spPr bwMode="auto">
          <a:xfrm>
            <a:off x="6934200" y="47244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$212.38</a:t>
            </a:r>
          </a:p>
        </p:txBody>
      </p:sp>
      <p:sp>
        <p:nvSpPr>
          <p:cNvPr id="18549" name="WordArt 117"/>
          <p:cNvSpPr>
            <a:spLocks noChangeArrowheads="1" noChangeShapeType="1" noTextEdit="1"/>
          </p:cNvSpPr>
          <p:nvPr/>
        </p:nvSpPr>
        <p:spPr bwMode="auto">
          <a:xfrm>
            <a:off x="6934200" y="5181600"/>
            <a:ext cx="1319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$109.62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8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5" grpId="0" animBg="1"/>
      <p:bldP spid="18545" grpId="1" animBg="1"/>
      <p:bldP spid="18547" grpId="0" animBg="1"/>
      <p:bldP spid="18547" grpId="1" animBg="1"/>
      <p:bldP spid="18548" grpId="0" animBg="1"/>
      <p:bldP spid="185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Formatting </a:t>
            </a:r>
            <a:r>
              <a:rPr lang="en-US" dirty="0"/>
              <a:t>Totals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/>
              <a:t>TOTALS</a:t>
            </a:r>
            <a:r>
              <a:rPr lang="en-US" dirty="0"/>
              <a:t> – </a:t>
            </a:r>
            <a:r>
              <a:rPr lang="en-US" b="1" dirty="0"/>
              <a:t>BOLD</a:t>
            </a:r>
            <a:r>
              <a:rPr lang="en-US" dirty="0"/>
              <a:t> &amp; ALL CAPS</a:t>
            </a:r>
          </a:p>
          <a:p>
            <a:r>
              <a:rPr lang="en-US" dirty="0"/>
              <a:t>Insert a single line above the total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Insert a double line below the total numbers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5200" y="3048000"/>
            <a:ext cx="2819400" cy="1192213"/>
            <a:chOff x="2256" y="1872"/>
            <a:chExt cx="1776" cy="751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304" y="1872"/>
              <a:ext cx="1728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$123.65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  $56.54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$180.19</a:t>
              </a:r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2256" y="235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471863" y="4953000"/>
            <a:ext cx="2852737" cy="1266825"/>
            <a:chOff x="2187" y="3120"/>
            <a:chExt cx="1797" cy="798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256" y="3120"/>
              <a:ext cx="1728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$123.65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  $56.54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$180.19</a:t>
              </a: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2190" y="360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2187" y="388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2187" y="391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74638"/>
            <a:ext cx="8153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/>
              <a:t>1. What is 135% changed to a </a:t>
            </a:r>
            <a:r>
              <a:rPr sz="4000" dirty="0" smtClean="0"/>
              <a:t>	decimal</a:t>
            </a:r>
            <a:r>
              <a:rPr sz="4000" dirty="0"/>
              <a:t>?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524000" y="2286000"/>
            <a:ext cx="59436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1.35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Excel automatically formats numerous types of data to a format that you may not want. To assure that the information you enter into a cell will remain the way you keyed it, key an apostrophe (‘) before the cell contents.</a:t>
            </a:r>
          </a:p>
          <a:p>
            <a:pPr lvl="1"/>
            <a:r>
              <a:rPr lang="en-US" sz="3000" dirty="0"/>
              <a:t>Example ‘May 3</a:t>
            </a:r>
          </a:p>
          <a:p>
            <a:pPr lvl="2"/>
            <a:r>
              <a:rPr lang="en-US" sz="2800" dirty="0"/>
              <a:t>This would be what you would enter into the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18. In order to find totals – we use addition!</a:t>
            </a:r>
            <a:br>
              <a:rPr sz="4000" dirty="0" smtClean="0"/>
            </a:br>
            <a:r>
              <a:rPr sz="4000" dirty="0" smtClean="0"/>
              <a:t>The word </a:t>
            </a:r>
            <a:r>
              <a:rPr sz="4000" b="1" u="sng" dirty="0" smtClean="0">
                <a:solidFill>
                  <a:srgbClr val="FF0000"/>
                </a:solidFill>
              </a:rPr>
              <a:t>SUM</a:t>
            </a:r>
            <a:r>
              <a:rPr sz="4000" dirty="0" smtClean="0"/>
              <a:t> is used in the equation to signify that you are adding more than one cell together. This is called a </a:t>
            </a:r>
            <a:r>
              <a:rPr lang="en-US" sz="4000" b="1" u="sng" dirty="0" smtClean="0">
                <a:solidFill>
                  <a:srgbClr val="FF0000"/>
                </a:solidFill>
              </a:rPr>
              <a:t>FUNCTION.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990600" y="2743200"/>
            <a:ext cx="7086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=SUM(B3:F3)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5105400"/>
            <a:ext cx="330103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Type of equation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5105400"/>
            <a:ext cx="3486852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Cells being added</a:t>
            </a:r>
          </a:p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together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981200" y="46482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6096000" y="4724400"/>
            <a:ext cx="3810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Totals</a:t>
            </a:r>
          </a:p>
        </p:txBody>
      </p:sp>
      <p:graphicFrame>
        <p:nvGraphicFramePr>
          <p:cNvPr id="13400" name="Group 88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8001000" cy="2286000"/>
        </p:xfrm>
        <a:graphic>
          <a:graphicData uri="http://schemas.openxmlformats.org/drawingml/2006/table">
            <a:tbl>
              <a:tblPr/>
              <a:tblGrid>
                <a:gridCol w="449263"/>
                <a:gridCol w="2287587"/>
                <a:gridCol w="1287463"/>
                <a:gridCol w="1287462"/>
                <a:gridCol w="1287463"/>
                <a:gridCol w="14017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Daily Expenses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$123.65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$123.65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$123.65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Breakfast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1FD"/>
                    </a:solidFill>
                  </a:tcPr>
                </a:tc>
              </a:tr>
            </a:tbl>
          </a:graphicData>
        </a:graphic>
      </p:graphicFrame>
      <p:sp>
        <p:nvSpPr>
          <p:cNvPr id="13399" name="WordArt 87"/>
          <p:cNvSpPr>
            <a:spLocks noChangeArrowheads="1" noChangeShapeType="1" noTextEdit="1"/>
          </p:cNvSpPr>
          <p:nvPr/>
        </p:nvSpPr>
        <p:spPr bwMode="auto">
          <a:xfrm>
            <a:off x="7267575" y="29718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=SUM(B2:D2)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3401" name="WordArt 89"/>
          <p:cNvSpPr>
            <a:spLocks noChangeArrowheads="1" noChangeShapeType="1" noTextEdit="1"/>
          </p:cNvSpPr>
          <p:nvPr/>
        </p:nvSpPr>
        <p:spPr bwMode="auto">
          <a:xfrm>
            <a:off x="7239000" y="29718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$370.95</a:t>
            </a:r>
          </a:p>
        </p:txBody>
      </p:sp>
      <p:sp>
        <p:nvSpPr>
          <p:cNvPr id="13447" name="WordArt 135"/>
          <p:cNvSpPr>
            <a:spLocks noChangeArrowheads="1" noChangeShapeType="1" noTextEdit="1"/>
          </p:cNvSpPr>
          <p:nvPr/>
        </p:nvSpPr>
        <p:spPr bwMode="auto">
          <a:xfrm>
            <a:off x="7267575" y="34290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=SUM(B3:D3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3448" name="WordArt 136"/>
          <p:cNvSpPr>
            <a:spLocks noChangeArrowheads="1" noChangeShapeType="1" noTextEdit="1"/>
          </p:cNvSpPr>
          <p:nvPr/>
        </p:nvSpPr>
        <p:spPr bwMode="auto">
          <a:xfrm>
            <a:off x="7315200" y="34290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$21.54</a:t>
            </a:r>
          </a:p>
        </p:txBody>
      </p:sp>
      <p:sp>
        <p:nvSpPr>
          <p:cNvPr id="13449" name="WordArt 137"/>
          <p:cNvSpPr>
            <a:spLocks noChangeArrowheads="1" noChangeShapeType="1" noTextEdit="1"/>
          </p:cNvSpPr>
          <p:nvPr/>
        </p:nvSpPr>
        <p:spPr bwMode="auto">
          <a:xfrm>
            <a:off x="3429000" y="3895725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=B2+B3</a:t>
            </a:r>
          </a:p>
        </p:txBody>
      </p:sp>
      <p:sp>
        <p:nvSpPr>
          <p:cNvPr id="13450" name="WordArt 138"/>
          <p:cNvSpPr>
            <a:spLocks noChangeArrowheads="1" noChangeShapeType="1" noTextEdit="1"/>
          </p:cNvSpPr>
          <p:nvPr/>
        </p:nvSpPr>
        <p:spPr bwMode="auto">
          <a:xfrm>
            <a:off x="4705350" y="3886200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=C2+C3</a:t>
            </a:r>
          </a:p>
        </p:txBody>
      </p:sp>
      <p:sp>
        <p:nvSpPr>
          <p:cNvPr id="13451" name="WordArt 139"/>
          <p:cNvSpPr>
            <a:spLocks noChangeArrowheads="1" noChangeShapeType="1" noTextEdit="1"/>
          </p:cNvSpPr>
          <p:nvPr/>
        </p:nvSpPr>
        <p:spPr bwMode="auto">
          <a:xfrm>
            <a:off x="6010275" y="3886200"/>
            <a:ext cx="10668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=D2+D3</a:t>
            </a:r>
          </a:p>
        </p:txBody>
      </p:sp>
      <p:sp>
        <p:nvSpPr>
          <p:cNvPr id="13452" name="WordArt 140"/>
          <p:cNvSpPr>
            <a:spLocks noChangeArrowheads="1" noChangeShapeType="1" noTextEdit="1"/>
          </p:cNvSpPr>
          <p:nvPr/>
        </p:nvSpPr>
        <p:spPr bwMode="auto">
          <a:xfrm>
            <a:off x="7267575" y="3886200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=E2+E3</a:t>
            </a:r>
          </a:p>
        </p:txBody>
      </p:sp>
      <p:sp>
        <p:nvSpPr>
          <p:cNvPr id="13453" name="WordArt 141"/>
          <p:cNvSpPr>
            <a:spLocks noChangeArrowheads="1" noChangeShapeType="1" noTextEdit="1"/>
          </p:cNvSpPr>
          <p:nvPr/>
        </p:nvSpPr>
        <p:spPr bwMode="auto">
          <a:xfrm>
            <a:off x="3352800" y="3886200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$123.65</a:t>
            </a:r>
          </a:p>
        </p:txBody>
      </p:sp>
      <p:sp>
        <p:nvSpPr>
          <p:cNvPr id="13454" name="WordArt 142"/>
          <p:cNvSpPr>
            <a:spLocks noChangeArrowheads="1" noChangeShapeType="1" noTextEdit="1"/>
          </p:cNvSpPr>
          <p:nvPr/>
        </p:nvSpPr>
        <p:spPr bwMode="auto">
          <a:xfrm>
            <a:off x="7239000" y="3919538"/>
            <a:ext cx="12954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$392.49</a:t>
            </a:r>
          </a:p>
        </p:txBody>
      </p:sp>
      <p:sp>
        <p:nvSpPr>
          <p:cNvPr id="13455" name="WordArt 143"/>
          <p:cNvSpPr>
            <a:spLocks noChangeArrowheads="1" noChangeShapeType="1" noTextEdit="1"/>
          </p:cNvSpPr>
          <p:nvPr/>
        </p:nvSpPr>
        <p:spPr bwMode="auto">
          <a:xfrm>
            <a:off x="4676775" y="3886200"/>
            <a:ext cx="11572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$129.24</a:t>
            </a:r>
          </a:p>
        </p:txBody>
      </p:sp>
      <p:sp>
        <p:nvSpPr>
          <p:cNvPr id="13456" name="WordArt 144"/>
          <p:cNvSpPr>
            <a:spLocks noChangeArrowheads="1" noChangeShapeType="1" noTextEdit="1"/>
          </p:cNvSpPr>
          <p:nvPr/>
        </p:nvSpPr>
        <p:spPr bwMode="auto">
          <a:xfrm>
            <a:off x="6005513" y="3886200"/>
            <a:ext cx="1066800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$139.60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3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3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9" grpId="0" animBg="1"/>
      <p:bldP spid="13399" grpId="1" animBg="1"/>
      <p:bldP spid="13401" grpId="0" animBg="1"/>
      <p:bldP spid="13447" grpId="0" animBg="1"/>
      <p:bldP spid="13447" grpId="1" animBg="1"/>
      <p:bldP spid="13448" grpId="0" animBg="1"/>
      <p:bldP spid="13449" grpId="0" animBg="1"/>
      <p:bldP spid="13449" grpId="1" animBg="1"/>
      <p:bldP spid="13450" grpId="0" animBg="1"/>
      <p:bldP spid="13450" grpId="1" animBg="1"/>
      <p:bldP spid="13451" grpId="0" animBg="1"/>
      <p:bldP spid="13451" grpId="1" animBg="1"/>
      <p:bldP spid="13452" grpId="0" animBg="1"/>
      <p:bldP spid="13452" grpId="1" animBg="1"/>
      <p:bldP spid="13453" grpId="0" animBg="1"/>
      <p:bldP spid="13454" grpId="0" animBg="1"/>
      <p:bldP spid="13455" grpId="0" animBg="1"/>
      <p:bldP spid="134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17. </a:t>
            </a:r>
            <a:r>
              <a:rPr sz="4000" dirty="0"/>
              <a:t>What cell format do you use around the TOTAL amounts? </a:t>
            </a:r>
            <a:r>
              <a:rPr sz="3600" dirty="0"/>
              <a:t>(Lines)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6629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One line above the cell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&amp; two lines below the cell.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066800" y="4495800"/>
            <a:ext cx="7048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Where do you find the lines?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2514600" y="5257800"/>
            <a:ext cx="4000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Borders</a:t>
            </a:r>
          </a:p>
        </p:txBody>
      </p:sp>
      <p:pic>
        <p:nvPicPr>
          <p:cNvPr id="6" name="Picture 5" descr="excel font gro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181600"/>
            <a:ext cx="1838325" cy="8667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6858000" y="5715000"/>
            <a:ext cx="9906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/>
              <a:t>Using Functions to Find: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4059936" cy="5029200"/>
          </a:xfrm>
        </p:spPr>
        <p:txBody>
          <a:bodyPr/>
          <a:lstStyle/>
          <a:p>
            <a:r>
              <a:rPr lang="en-US" dirty="0" smtClean="0"/>
              <a:t>18. Average </a:t>
            </a:r>
            <a:r>
              <a:rPr lang="en-US" dirty="0"/>
              <a:t>Cost</a:t>
            </a:r>
          </a:p>
          <a:p>
            <a:pPr lvl="1"/>
            <a:r>
              <a:rPr lang="en-US" dirty="0"/>
              <a:t>=</a:t>
            </a:r>
            <a:r>
              <a:rPr lang="en-US" dirty="0" smtClean="0"/>
              <a:t>AVERAGE(B2:B4)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19. Maximum Cost</a:t>
            </a:r>
          </a:p>
          <a:p>
            <a:pPr lvl="1"/>
            <a:r>
              <a:rPr lang="en-US" dirty="0" smtClean="0"/>
              <a:t>=MAX(B2:B4)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59936" cy="5334000"/>
          </a:xfrm>
        </p:spPr>
        <p:txBody>
          <a:bodyPr/>
          <a:lstStyle/>
          <a:p>
            <a:r>
              <a:rPr lang="en-US" dirty="0" smtClean="0"/>
              <a:t>20. Minimum Cost</a:t>
            </a:r>
          </a:p>
          <a:p>
            <a:pPr lvl="1"/>
            <a:r>
              <a:rPr lang="en-US" dirty="0" smtClean="0"/>
              <a:t>=MIN(B2:B4)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21. Count Function</a:t>
            </a:r>
          </a:p>
          <a:p>
            <a:pPr lvl="1"/>
            <a:r>
              <a:rPr lang="en-US" dirty="0" smtClean="0"/>
              <a:t>=COUNT (B2:B4)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78964"/>
              </p:ext>
            </p:extLst>
          </p:nvPr>
        </p:nvGraphicFramePr>
        <p:xfrm>
          <a:off x="533400" y="1981200"/>
          <a:ext cx="27432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53463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51026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4151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=average(B2:B4)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64915"/>
              </p:ext>
            </p:extLst>
          </p:nvPr>
        </p:nvGraphicFramePr>
        <p:xfrm>
          <a:off x="685800" y="4648200"/>
          <a:ext cx="2590800" cy="189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010"/>
                <a:gridCol w="1748790"/>
              </a:tblGrid>
              <a:tr h="34657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60088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48546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4657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270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=max(B2:B4)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40054"/>
              </p:ext>
            </p:extLst>
          </p:nvPr>
        </p:nvGraphicFramePr>
        <p:xfrm>
          <a:off x="5334000" y="1676400"/>
          <a:ext cx="25908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147"/>
                <a:gridCol w="1772653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=min(B2:B4)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64984"/>
              </p:ext>
            </p:extLst>
          </p:nvPr>
        </p:nvGraphicFramePr>
        <p:xfrm>
          <a:off x="5105400" y="4572000"/>
          <a:ext cx="25908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147"/>
                <a:gridCol w="1772653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Kyle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Sarah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=count(B2:B4)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334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/>
              <a:t>2. What is 7.35% changed to a </a:t>
            </a:r>
            <a:r>
              <a:rPr sz="4000" dirty="0" smtClean="0"/>
              <a:t>decimal</a:t>
            </a:r>
            <a:r>
              <a:rPr sz="4000" dirty="0"/>
              <a:t>?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133600" y="2057400"/>
            <a:ext cx="47244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.0735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/>
              <a:t>3. What is 4% changed to a decimal?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143000" y="2286000"/>
            <a:ext cx="6553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800" dirty="0" smtClean="0"/>
              <a:t>4. Predefined formulas (mathematical equations) always begin with the equal sign!</a:t>
            </a:r>
            <a:endParaRPr sz="4800" dirty="0"/>
          </a:p>
        </p:txBody>
      </p:sp>
      <p:sp>
        <p:nvSpPr>
          <p:cNvPr id="3" name="Rectangle 2"/>
          <p:cNvSpPr/>
          <p:nvPr/>
        </p:nvSpPr>
        <p:spPr>
          <a:xfrm>
            <a:off x="2438400" y="1752600"/>
            <a:ext cx="3652392" cy="31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dirty="0" smtClean="0"/>
              <a:t>When creating formulas in Excel, you would always use the cell address in the equation!!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Formulas</a:t>
            </a:r>
            <a:endParaRPr dirty="0"/>
          </a:p>
        </p:txBody>
      </p:sp>
      <p:graphicFrame>
        <p:nvGraphicFramePr>
          <p:cNvPr id="4" name="Group 327"/>
          <p:cNvGraphicFramePr>
            <a:graphicFrameLocks/>
          </p:cNvGraphicFramePr>
          <p:nvPr/>
        </p:nvGraphicFramePr>
        <p:xfrm>
          <a:off x="609600" y="2438400"/>
          <a:ext cx="3657600" cy="402336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2514600"/>
            <a:ext cx="297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you wanted to multiply the 6 by 4 – then you would REALLY multiply cell B3 by cell B4!!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3429000"/>
            <a:ext cx="2971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EQUATION :</a:t>
            </a:r>
          </a:p>
          <a:p>
            <a:r>
              <a:rPr lang="en-US"/>
              <a:t>                 </a:t>
            </a:r>
            <a:r>
              <a:rPr lang="en-US" sz="4000"/>
              <a:t>=B3*B4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4343400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would the equation be if you wanted to multiply 5 by 5?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5181600"/>
            <a:ext cx="2971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EQUATION :</a:t>
            </a:r>
          </a:p>
          <a:p>
            <a:r>
              <a:rPr lang="en-US"/>
              <a:t>                 </a:t>
            </a:r>
            <a:r>
              <a:rPr lang="en-US" sz="4000"/>
              <a:t>=A2*C2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9400" y="3810000"/>
            <a:ext cx="1828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05600" y="5547852"/>
            <a:ext cx="1828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5. </a:t>
            </a:r>
            <a:r>
              <a:rPr sz="4000" dirty="0"/>
              <a:t>The mathematical operator of multiplication is performed using the operator __________.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3581400" y="3048000"/>
            <a:ext cx="1957388" cy="169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*</a:t>
            </a:r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4419600" y="3886200"/>
            <a:ext cx="1752600" cy="1076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asterisk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6705600" y="5029200"/>
            <a:ext cx="1752600" cy="1076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/>
              </a:rPr>
              <a:t>Shift + 8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/>
              <a:t>6. </a:t>
            </a:r>
            <a:r>
              <a:rPr sz="4000" dirty="0"/>
              <a:t>What would the formula look like when multiplying the cells C6 &amp; D6 together?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914400" y="2819400"/>
            <a:ext cx="6858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=C6*D6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notice in the last slide that the equation listed B3:F3?</a:t>
            </a:r>
          </a:p>
          <a:p>
            <a:r>
              <a:rPr lang="en-US" dirty="0" smtClean="0"/>
              <a:t>When referencing a range of cells you use a colon (:) between your first and last cell.</a:t>
            </a:r>
          </a:p>
          <a:p>
            <a:r>
              <a:rPr lang="en-US" dirty="0" smtClean="0"/>
              <a:t>If going from A1 to F17 I would list the range as: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115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A1:F17</a:t>
            </a:r>
            <a:endParaRPr lang="en-US" sz="115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448</TotalTime>
  <Words>749</Words>
  <Application>Microsoft Office PowerPoint</Application>
  <PresentationFormat>On-screen Show (4:3)</PresentationFormat>
  <Paragraphs>238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Introduction to FORMULAS!!</vt:lpstr>
      <vt:lpstr>1. What is 135% changed to a  decimal?</vt:lpstr>
      <vt:lpstr>2. What is 7.35% changed to a decimal?</vt:lpstr>
      <vt:lpstr>3. What is 4% changed to a decimal?</vt:lpstr>
      <vt:lpstr>4. Predefined formulas (mathematical equations) always begin with the equal sign!</vt:lpstr>
      <vt:lpstr>Formulas</vt:lpstr>
      <vt:lpstr>5. The mathematical operator of multiplication is performed using the operator __________.</vt:lpstr>
      <vt:lpstr>6. What would the formula look like when multiplying the cells C6 &amp; D6 together?</vt:lpstr>
      <vt:lpstr>Range of Cells</vt:lpstr>
      <vt:lpstr>We use the ( + ) to Add!</vt:lpstr>
      <vt:lpstr>9. We use the ( - ) to subtract!</vt:lpstr>
      <vt:lpstr>10. If you want to do a certain part of the formula first, you enclose it in __________________.</vt:lpstr>
      <vt:lpstr>11. Using the order of operations (algebra) what would the correct answer to the equation be? =22-(10*2)</vt:lpstr>
      <vt:lpstr>12. How do you change the spreadsheet to print in landscape?</vt:lpstr>
      <vt:lpstr>13. How do you change the spreadsheet to print with gridlines?</vt:lpstr>
      <vt:lpstr>22. Showing the Formulas</vt:lpstr>
      <vt:lpstr>14. Remember the formatting rules!!</vt:lpstr>
      <vt:lpstr>Figuring out COST per UNIT</vt:lpstr>
      <vt:lpstr>16. Formatting Totals</vt:lpstr>
      <vt:lpstr>PowerPoint Presentation</vt:lpstr>
      <vt:lpstr>18. In order to find totals – we use addition! The word SUM is used in the equation to signify that you are adding more than one cell together. This is called a FUNCTION.</vt:lpstr>
      <vt:lpstr>Adding Totals</vt:lpstr>
      <vt:lpstr>17. What cell format do you use around the TOTAL amounts? (Lines)</vt:lpstr>
      <vt:lpstr>Using Functions to Find:</vt:lpstr>
    </vt:vector>
  </TitlesOfParts>
  <Company>Nebo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REVIEW</dc:title>
  <dc:creator>Kelly Seale</dc:creator>
  <cp:lastModifiedBy>A_Judson</cp:lastModifiedBy>
  <cp:revision>25</cp:revision>
  <dcterms:created xsi:type="dcterms:W3CDTF">2006-10-16T14:14:47Z</dcterms:created>
  <dcterms:modified xsi:type="dcterms:W3CDTF">2014-04-16T13:43:34Z</dcterms:modified>
</cp:coreProperties>
</file>