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0"/>
  </p:handoutMasterIdLst>
  <p:sldIdLst>
    <p:sldId id="256" r:id="rId2"/>
    <p:sldId id="280" r:id="rId3"/>
    <p:sldId id="257" r:id="rId4"/>
    <p:sldId id="271" r:id="rId5"/>
    <p:sldId id="272" r:id="rId6"/>
    <p:sldId id="275" r:id="rId7"/>
    <p:sldId id="277" r:id="rId8"/>
    <p:sldId id="278" r:id="rId9"/>
    <p:sldId id="258" r:id="rId10"/>
    <p:sldId id="276" r:id="rId11"/>
    <p:sldId id="267" r:id="rId12"/>
    <p:sldId id="279" r:id="rId13"/>
    <p:sldId id="273" r:id="rId14"/>
    <p:sldId id="274" r:id="rId15"/>
    <p:sldId id="269" r:id="rId16"/>
    <p:sldId id="259" r:id="rId17"/>
    <p:sldId id="281" r:id="rId18"/>
    <p:sldId id="266" r:id="rId19"/>
  </p:sldIdLst>
  <p:sldSz cx="9144000" cy="6858000" type="screen4x3"/>
  <p:notesSz cx="6881813" cy="9296400"/>
  <p:custShowLst>
    <p:custShow name="Hardware PPT for website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47A55CF-4855-4C4A-B996-EAB36A0A7734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F21E51-5237-4583-A3A0-3C42474FB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CA86DF-FFC3-45CC-BA17-A48BC5F162C0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images.google.com/imgres?imgurl=http://pirun.ku.ac.th/~b4904281/pics/hard_disk_l.jpg&amp;imgrefurl=http://pirun.ku.ac.th/~b4904281/page2.html&amp;usg=__l7RfNMnPUlBczc0S2D-LtmuHf00=&amp;h=762&amp;w=640&amp;sz=94&amp;hl=en&amp;start=11&amp;sig2=JV27J2xq0eGiDS2QGg7j7Q&amp;itbs=1&amp;tbnid=A-7DD8UVrF-oqM:&amp;tbnh=142&amp;tbnw=119&amp;prev=/images?q=hard+disk&amp;gbv=2&amp;hl=en&amp;ei=cHpeS6jgKZ6-M8z_2bU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gadgetophilia.com/wp-content/uploads/2009/04/usb-flash-drive.jpg&amp;imgrefurl=http://gadgetophilia.com/10-essential-gadgets-for-students/&amp;usg=__tC_KP3bwmZxOSmclS0DOo3w0Dfs=&amp;h=329&amp;w=381&amp;sz=13&amp;hl=en&amp;start=1&amp;sig2=b3jF9UpNtU8czcu-zuZDxg&amp;itbs=1&amp;tbnid=Ys9yU9RQWDKd_M:&amp;tbnh=106&amp;tbnw=123&amp;prev=/images?q=flash+drive&amp;gbv=2&amp;hl=en&amp;ei=-XteS4b2NI3QM7GeoaYE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transcriptdivas.co.uk/wp-content/uploads/dvd-for-transcription1.jpg&amp;imgrefurl=http://transcriptdivas.co.uk/dvd-transcription-services-london-uk/&amp;usg=__qmmIfQZnKCByiuNT-4kW2eK78JY=&amp;h=353&amp;w=530&amp;sz=19&amp;hl=en&amp;start=1&amp;sig2=CcvPR-pa5_-oY9l3NHoqDA&amp;itbs=1&amp;tbnid=YeMa4BISUTk5KM:&amp;tbnh=88&amp;tbnw=132&amp;prev=/images?q=dvd&amp;gbv=2&amp;ndsp=21&amp;hl=en&amp;sa=N&amp;ei=lXteS6XjBpXSNJq0lKw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93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Motherboard &amp; Hard Drive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7098"/>
            <a:ext cx="3661893" cy="28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1676400"/>
            <a:ext cx="3661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Hard Drive </a:t>
            </a:r>
          </a:p>
          <a:p>
            <a:pPr algn="ctr"/>
            <a:r>
              <a:rPr lang="en-US" sz="2400" b="1" dirty="0" smtClean="0"/>
              <a:t>Main Storage area 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7098"/>
            <a:ext cx="3637655" cy="28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676400"/>
            <a:ext cx="3485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Motherboard</a:t>
            </a:r>
          </a:p>
          <a:p>
            <a:pPr algn="ctr"/>
            <a:r>
              <a:rPr lang="en-US" sz="2400" b="1" dirty="0" smtClean="0"/>
              <a:t>The Green board that </a:t>
            </a:r>
          </a:p>
          <a:p>
            <a:pPr algn="ctr"/>
            <a:r>
              <a:rPr lang="en-US" sz="2400" b="1" dirty="0" smtClean="0"/>
              <a:t>holds it all together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98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Memory, what’s it all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Bit …… Smallest Unit of Memory</a:t>
            </a:r>
          </a:p>
          <a:p>
            <a:r>
              <a:rPr lang="en-US" dirty="0" smtClean="0"/>
              <a:t>Byte …. 8 Bits = Bite</a:t>
            </a:r>
          </a:p>
          <a:p>
            <a:r>
              <a:rPr lang="en-US" dirty="0" smtClean="0"/>
              <a:t>Kilobyte …… 1000 Bites</a:t>
            </a:r>
          </a:p>
          <a:p>
            <a:r>
              <a:rPr lang="en-US" dirty="0" smtClean="0"/>
              <a:t>Megabyte ….. 1 Million Bites (</a:t>
            </a:r>
            <a:r>
              <a:rPr lang="en-US" dirty="0" err="1" smtClean="0"/>
              <a:t>approx</a:t>
            </a:r>
            <a:r>
              <a:rPr lang="en-US" dirty="0" smtClean="0"/>
              <a:t>)</a:t>
            </a:r>
          </a:p>
          <a:p>
            <a:r>
              <a:rPr lang="en-US" dirty="0" smtClean="0"/>
              <a:t>Gigabyte …… 1 Billion Bites (</a:t>
            </a:r>
            <a:r>
              <a:rPr lang="en-US" dirty="0" err="1" smtClean="0"/>
              <a:t>approx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250 Songs</a:t>
            </a:r>
          </a:p>
          <a:p>
            <a:r>
              <a:rPr lang="en-US" dirty="0" smtClean="0"/>
              <a:t>Terabyte ……. 1 Trillion Bites (</a:t>
            </a:r>
            <a:r>
              <a:rPr lang="en-US" dirty="0" err="1" smtClean="0"/>
              <a:t>approx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Others: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Petabyte, Exabyte,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Zettabyte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Yottabyte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you going to remember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8637"/>
            <a:ext cx="3657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B</a:t>
            </a:r>
            <a:r>
              <a:rPr lang="en-US" sz="3000" dirty="0" smtClean="0"/>
              <a:t>arry</a:t>
            </a:r>
            <a:endParaRPr lang="en-US" sz="3000" dirty="0"/>
          </a:p>
          <a:p>
            <a:pPr>
              <a:lnSpc>
                <a:spcPct val="16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B</a:t>
            </a:r>
            <a:r>
              <a:rPr lang="en-US" sz="3000" dirty="0" smtClean="0"/>
              <a:t>onds</a:t>
            </a:r>
          </a:p>
          <a:p>
            <a:pPr>
              <a:lnSpc>
                <a:spcPct val="16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K</a:t>
            </a:r>
            <a:r>
              <a:rPr lang="en-US" sz="3000" dirty="0" smtClean="0"/>
              <a:t>issed</a:t>
            </a:r>
          </a:p>
          <a:p>
            <a:pPr>
              <a:lnSpc>
                <a:spcPct val="16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M</a:t>
            </a:r>
            <a:r>
              <a:rPr lang="en-US" sz="3000" dirty="0" smtClean="0"/>
              <a:t>illions</a:t>
            </a:r>
          </a:p>
          <a:p>
            <a:pPr>
              <a:lnSpc>
                <a:spcPct val="16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G</a:t>
            </a:r>
            <a:r>
              <a:rPr lang="en-US" sz="3000" dirty="0" smtClean="0"/>
              <a:t>oodbye.</a:t>
            </a:r>
            <a:endParaRPr lang="en-US" sz="3000" dirty="0"/>
          </a:p>
          <a:p>
            <a:pPr>
              <a:lnSpc>
                <a:spcPct val="16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T</a:t>
            </a:r>
            <a:r>
              <a:rPr lang="en-US" sz="3000" dirty="0" smtClean="0"/>
              <a:t>arnished.		</a:t>
            </a:r>
            <a:r>
              <a:rPr lang="en-US" dirty="0" smtClean="0"/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2895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Bit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Byte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Kilobyte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Megabyte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Gigabyte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Terabyte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939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Mnemonic Devices</a:t>
            </a:r>
            <a:endParaRPr lang="en-US" sz="3200" dirty="0"/>
          </a:p>
        </p:txBody>
      </p:sp>
      <p:pic>
        <p:nvPicPr>
          <p:cNvPr id="6146" name="Picture 2" descr="http://img.gawkerassets.com/img/18f17kftc4v6rjpg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4129"/>
            <a:ext cx="28384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Memory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657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iPod</a:t>
            </a:r>
          </a:p>
          <a:p>
            <a:pPr lvl="1"/>
            <a:r>
              <a:rPr lang="en-US" dirty="0" smtClean="0"/>
              <a:t>5GB = 1,000 Songs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iPod Classic (the newest one)</a:t>
            </a:r>
          </a:p>
          <a:p>
            <a:pPr lvl="1"/>
            <a:r>
              <a:rPr lang="en-US" dirty="0" smtClean="0"/>
              <a:t>160 GB = </a:t>
            </a:r>
          </a:p>
          <a:p>
            <a:pPr lvl="2"/>
            <a:r>
              <a:rPr lang="en-US" dirty="0" smtClean="0"/>
              <a:t>40,000 Songs</a:t>
            </a:r>
          </a:p>
          <a:p>
            <a:pPr lvl="2"/>
            <a:r>
              <a:rPr lang="en-US" dirty="0" smtClean="0"/>
              <a:t>200 Hours of Video</a:t>
            </a:r>
          </a:p>
          <a:p>
            <a:pPr lvl="2"/>
            <a:r>
              <a:rPr lang="en-US" dirty="0" smtClean="0"/>
              <a:t>25,000 Photos</a:t>
            </a:r>
          </a:p>
          <a:p>
            <a:pPr marL="749808" lvl="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658649"/>
            <a:ext cx="303919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memory do you have?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Researchers estimate that your brain’s storage capacity is equal to:</a:t>
            </a:r>
          </a:p>
          <a:p>
            <a:pPr lvl="1"/>
            <a:r>
              <a:rPr lang="en-US" dirty="0" smtClean="0"/>
              <a:t>2.5 Petabytes or 2,500 Terabytes</a:t>
            </a:r>
          </a:p>
          <a:p>
            <a:pPr marL="448056" lvl="1" indent="0">
              <a:buNone/>
            </a:pPr>
            <a:r>
              <a:rPr lang="en-US" dirty="0" smtClean="0"/>
              <a:t>	      </a:t>
            </a:r>
            <a:r>
              <a:rPr lang="en-US" sz="3600" dirty="0" smtClean="0"/>
              <a:t>OR</a:t>
            </a:r>
          </a:p>
          <a:p>
            <a:pPr lvl="1"/>
            <a:r>
              <a:rPr lang="en-US" dirty="0" smtClean="0"/>
              <a:t>3 Million hours of TV Shows</a:t>
            </a:r>
          </a:p>
          <a:p>
            <a:pPr lvl="1"/>
            <a:r>
              <a:rPr lang="en-US" dirty="0" smtClean="0"/>
              <a:t>2.2 Trillion Photos</a:t>
            </a:r>
          </a:p>
          <a:p>
            <a:pPr lvl="1"/>
            <a:r>
              <a:rPr lang="en-US" dirty="0" smtClean="0"/>
              <a:t>625,000,000 Songs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2819400" y="304800"/>
            <a:ext cx="3352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Storage Devices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248400" y="533400"/>
            <a:ext cx="2895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Needed for permanently storing important information such as computer programs, files, and data. 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276600" y="2362200"/>
            <a:ext cx="2514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Magnetic Storage</a:t>
            </a:r>
          </a:p>
          <a:p>
            <a:pPr algn="ctr"/>
            <a:r>
              <a:rPr lang="en-US" dirty="0"/>
              <a:t>Hard Disk</a:t>
            </a:r>
          </a:p>
          <a:p>
            <a:pPr algn="ctr"/>
            <a:r>
              <a:rPr lang="en-US" dirty="0"/>
              <a:t>Floppy Disk</a:t>
            </a:r>
          </a:p>
          <a:p>
            <a:pPr algn="ctr"/>
            <a:r>
              <a:rPr lang="en-US" dirty="0"/>
              <a:t>Videotape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276600" y="3886200"/>
            <a:ext cx="2514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Optical Storage</a:t>
            </a:r>
          </a:p>
          <a:p>
            <a:pPr algn="ctr"/>
            <a:r>
              <a:rPr lang="en-US" dirty="0" smtClean="0"/>
              <a:t>CDs</a:t>
            </a:r>
          </a:p>
          <a:p>
            <a:pPr algn="ctr"/>
            <a:r>
              <a:rPr lang="en-US" dirty="0" smtClean="0"/>
              <a:t>DVDs</a:t>
            </a:r>
            <a:endParaRPr lang="en-US" dirty="0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228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Plastic or metal platters that are coated with oxide and store data magnetically.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76600" y="5181600"/>
            <a:ext cx="2514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USB Storage</a:t>
            </a:r>
            <a:endParaRPr lang="en-US" dirty="0"/>
          </a:p>
        </p:txBody>
      </p:sp>
      <p:pic>
        <p:nvPicPr>
          <p:cNvPr id="25602" name="Picture 2" descr="http://t3.gstatic.com/images?q=tbn:A-7DD8UVrF-oqM:http://pirun.ku.ac.th/~b4904281/pics/hard_disk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0"/>
            <a:ext cx="1133475" cy="135255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96000" y="41148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storage medium on which data is recorded and read by two lasers </a:t>
            </a:r>
          </a:p>
        </p:txBody>
      </p:sp>
      <p:pic>
        <p:nvPicPr>
          <p:cNvPr id="11" name="Picture 2" descr="http://t3.gstatic.com/images?q=tbn:A-7DD8UVrF-oqM:http://pirun.ku.ac.th/~b4904281/pics/hard_disk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438400"/>
            <a:ext cx="1133475" cy="1352550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96000" y="41148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storage medium on which data is recorded and read by two lasers </a:t>
            </a:r>
          </a:p>
        </p:txBody>
      </p:sp>
      <p:pic>
        <p:nvPicPr>
          <p:cNvPr id="13" name="Picture 2" descr="http://t2.gstatic.com/images?q=tbn:YeMa4BISUTk5KM:http://transcriptdivas.co.uk/wp-content/uploads/dvd-for-transcrip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62400"/>
            <a:ext cx="1257300" cy="838201"/>
          </a:xfrm>
          <a:prstGeom prst="rect">
            <a:avLst/>
          </a:prstGeom>
          <a:noFill/>
        </p:spPr>
      </p:pic>
      <p:pic>
        <p:nvPicPr>
          <p:cNvPr id="54274" name="Picture 2" descr="http://t2.gstatic.com/images?q=tbn:Ys9yU9RQWDKd_M:http://gadgetophilia.com/wp-content/uploads/2009/04/usb-flash-driv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81600"/>
            <a:ext cx="1447800" cy="1247698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47800" y="5029200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 small storage device that can be plugged into a USB 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Input / Output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a_sc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06" y="1332067"/>
            <a:ext cx="17478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_pr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81009"/>
            <a:ext cx="12811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_spea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40954"/>
            <a:ext cx="1417637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 descr="a_key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7" y="4095192"/>
            <a:ext cx="221773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a_moni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7" y="3889623"/>
            <a:ext cx="1371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_heads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94" y="3848546"/>
            <a:ext cx="856123" cy="11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ouse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43600"/>
            <a:ext cx="91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3289218"/>
            <a:ext cx="174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Scanner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73499" y="3202215"/>
            <a:ext cx="174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Speakers</a:t>
            </a:r>
          </a:p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0837" y="3087214"/>
            <a:ext cx="174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Printer</a:t>
            </a:r>
          </a:p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78681" y="5251698"/>
            <a:ext cx="174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Keyboard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73499" y="5410200"/>
            <a:ext cx="174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Monitor</a:t>
            </a:r>
          </a:p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67474" y="5115955"/>
            <a:ext cx="174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Headset</a:t>
            </a:r>
          </a:p>
          <a:p>
            <a:pPr algn="ctr"/>
            <a:r>
              <a:rPr lang="en-US" dirty="0" err="1" smtClean="0"/>
              <a:t>Input/Output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26519" y="6056531"/>
            <a:ext cx="174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Mouse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device that broadens the use of your computer</a:t>
            </a:r>
          </a:p>
          <a:p>
            <a:endParaRPr lang="en-US" dirty="0"/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Scanners</a:t>
            </a:r>
          </a:p>
          <a:p>
            <a:pPr lvl="1"/>
            <a:r>
              <a:rPr lang="en-US" dirty="0" smtClean="0"/>
              <a:t>Digital Cameras</a:t>
            </a:r>
          </a:p>
          <a:p>
            <a:pPr lvl="1"/>
            <a:r>
              <a:rPr lang="en-US" dirty="0" smtClean="0"/>
              <a:t>Tablets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computerrepair.net/images/open-computer-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105400" cy="4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 inside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care about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286000"/>
          </a:xfrm>
        </p:spPr>
        <p:txBody>
          <a:bodyPr/>
          <a:lstStyle/>
          <a:p>
            <a:r>
              <a:rPr lang="en-US" dirty="0" smtClean="0"/>
              <a:t>Use the right tool for the right job</a:t>
            </a:r>
          </a:p>
          <a:p>
            <a:endParaRPr lang="en-US" dirty="0"/>
          </a:p>
          <a:p>
            <a:r>
              <a:rPr lang="en-US" dirty="0" smtClean="0"/>
              <a:t>Save $$$$$$$$$$$$$$$$$</a:t>
            </a:r>
          </a:p>
          <a:p>
            <a:pPr lvl="1"/>
            <a:r>
              <a:rPr lang="en-US" dirty="0" smtClean="0"/>
              <a:t>Geek Squad: $100-150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CPU:  </a:t>
            </a:r>
          </a:p>
          <a:p>
            <a:pPr lvl="1"/>
            <a:r>
              <a:rPr lang="en-US" dirty="0" smtClean="0"/>
              <a:t>Central Processing Unit</a:t>
            </a:r>
          </a:p>
          <a:p>
            <a:pPr lvl="1"/>
            <a:r>
              <a:rPr lang="en-US" dirty="0" smtClean="0"/>
              <a:t>Brains of the computer</a:t>
            </a:r>
          </a:p>
          <a:p>
            <a:pPr lvl="1"/>
            <a:r>
              <a:rPr lang="en-US" dirty="0" smtClean="0"/>
              <a:t>All of the processing goes on through the CPU</a:t>
            </a:r>
          </a:p>
          <a:p>
            <a:r>
              <a:rPr lang="en-US" dirty="0" smtClean="0"/>
              <a:t>RAM</a:t>
            </a:r>
          </a:p>
          <a:p>
            <a:pPr lvl="1"/>
            <a:r>
              <a:rPr lang="en-US" dirty="0" smtClean="0"/>
              <a:t>Random Access Memory</a:t>
            </a:r>
          </a:p>
          <a:p>
            <a:pPr lvl="1"/>
            <a:r>
              <a:rPr lang="en-US" dirty="0" smtClean="0"/>
              <a:t>Like the short term memory on the computer</a:t>
            </a:r>
          </a:p>
          <a:p>
            <a:pPr lvl="1"/>
            <a:r>
              <a:rPr lang="en-US" dirty="0" smtClean="0"/>
              <a:t>Only VOLITILE INFORMATION CAN BE STORED HERE</a:t>
            </a:r>
          </a:p>
          <a:p>
            <a:r>
              <a:rPr lang="en-US" dirty="0" smtClean="0"/>
              <a:t>ROM</a:t>
            </a:r>
          </a:p>
          <a:p>
            <a:pPr lvl="1"/>
            <a:r>
              <a:rPr lang="en-US" dirty="0" smtClean="0"/>
              <a:t>Read Only Memory</a:t>
            </a:r>
          </a:p>
          <a:p>
            <a:pPr lvl="1"/>
            <a:r>
              <a:rPr lang="en-US" dirty="0" smtClean="0"/>
              <a:t>Like the Long Term Memory on the computer</a:t>
            </a:r>
          </a:p>
          <a:p>
            <a:pPr lvl="1"/>
            <a:r>
              <a:rPr lang="en-US" dirty="0" smtClean="0"/>
              <a:t>ONLY NON-VIOLITILE INFORMATION CAN BE STORED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Hertz measures the speed of a CPU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Hertz = number of cycles per second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Megahertz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Gigahertz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Terahertz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Hertz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279470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RAM 		</a:t>
            </a:r>
            <a:r>
              <a:rPr lang="en-US" dirty="0" err="1" smtClean="0"/>
              <a:t>vs</a:t>
            </a:r>
            <a:r>
              <a:rPr lang="en-US" dirty="0" smtClean="0"/>
              <a:t> 		ROM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Requires a constant form of power to work</a:t>
            </a:r>
          </a:p>
          <a:p>
            <a:r>
              <a:rPr lang="en-US" dirty="0" smtClean="0"/>
              <a:t>Programs that are turned on and running stored here for better efficiency </a:t>
            </a:r>
            <a:endParaRPr lang="en-US" dirty="0"/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Volatile </a:t>
            </a:r>
          </a:p>
          <a:p>
            <a:pPr marL="36576" indent="0"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(Elements erased when device is turned off)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Does not require a constant form of power to run</a:t>
            </a:r>
          </a:p>
          <a:p>
            <a:r>
              <a:rPr lang="en-US" dirty="0" smtClean="0"/>
              <a:t>Start up files are found here</a:t>
            </a:r>
          </a:p>
          <a:p>
            <a:r>
              <a:rPr lang="en-US" dirty="0" smtClean="0"/>
              <a:t>Hard drive</a:t>
            </a:r>
          </a:p>
          <a:p>
            <a:r>
              <a:rPr lang="en-US" sz="3900" b="1" dirty="0" smtClean="0"/>
              <a:t>Non-Volatile</a:t>
            </a:r>
          </a:p>
          <a:p>
            <a:pPr marL="36576" indent="0">
              <a:buNone/>
            </a:pPr>
            <a:r>
              <a:rPr lang="en-US" sz="3000" b="1" dirty="0" smtClean="0"/>
              <a:t>(Memory that will be saved when turned off)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8355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RAM vs. ROM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30366"/>
            <a:ext cx="4495800" cy="3675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RAM </a:t>
            </a:r>
          </a:p>
          <a:p>
            <a:pPr algn="ctr"/>
            <a:r>
              <a:rPr lang="en-US" sz="3600" b="1" dirty="0" smtClean="0"/>
              <a:t>(Random Access Memory)</a:t>
            </a:r>
            <a:endParaRPr lang="en-U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72583"/>
            <a:ext cx="314092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018762" y="151564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ROM</a:t>
            </a:r>
            <a:br>
              <a:rPr lang="en-US" sz="3600" b="1" dirty="0" smtClean="0"/>
            </a:br>
            <a:r>
              <a:rPr lang="en-US" sz="3600" b="1" dirty="0" smtClean="0"/>
              <a:t>(Read Only Memory)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9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Remember RAM v. ROM</a:t>
            </a:r>
            <a:endParaRPr lang="en-US" dirty="0"/>
          </a:p>
        </p:txBody>
      </p:sp>
      <p:pic>
        <p:nvPicPr>
          <p:cNvPr id="5122" name="Picture 2" descr="http://4.bp.blogspot.com/_JPiwmRVDVxo/TPOs6ZpcugI/AAAAAAAAAdg/_ZOI7OMFFLY/s1600/RAMim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08" y="1447800"/>
            <a:ext cx="5105400" cy="39437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5638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Think of all the brain cells that were lost when the hit their heads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97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remember RAM v. ROM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397675"/>
            <a:ext cx="30764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ROM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2438400"/>
            <a:ext cx="479490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</a:t>
            </a:r>
            <a:endParaRPr lang="en-US" sz="239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1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Motherboard</a:t>
            </a:r>
          </a:p>
          <a:p>
            <a:pPr lvl="1"/>
            <a:r>
              <a:rPr lang="en-US" dirty="0" smtClean="0"/>
              <a:t>Heart of the computer</a:t>
            </a:r>
          </a:p>
          <a:p>
            <a:pPr lvl="1"/>
            <a:r>
              <a:rPr lang="en-US" dirty="0" smtClean="0"/>
              <a:t>Main circuit board that connects everything together on the computer</a:t>
            </a:r>
          </a:p>
          <a:p>
            <a:pPr marL="448056" lvl="1" indent="0">
              <a:buNone/>
            </a:pPr>
            <a:endParaRPr lang="en-US" dirty="0" smtClean="0"/>
          </a:p>
          <a:p>
            <a:r>
              <a:rPr lang="en-US" dirty="0" smtClean="0"/>
              <a:t>Hard Disk Drive (Hard Drive)</a:t>
            </a:r>
          </a:p>
          <a:p>
            <a:pPr lvl="1"/>
            <a:r>
              <a:rPr lang="en-US" dirty="0" smtClean="0"/>
              <a:t>Main storage unit on the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3141</TotalTime>
  <Words>505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Technic</vt:lpstr>
      <vt:lpstr>Hardware</vt:lpstr>
      <vt:lpstr>Why should I care about this?</vt:lpstr>
      <vt:lpstr>Definitions</vt:lpstr>
      <vt:lpstr>Hertz</vt:lpstr>
      <vt:lpstr>RAM   vs   ROM</vt:lpstr>
      <vt:lpstr>RAM vs. ROM</vt:lpstr>
      <vt:lpstr>How to Remember RAM v. ROM</vt:lpstr>
      <vt:lpstr>How to remember RAM v. ROM</vt:lpstr>
      <vt:lpstr>Definitions Continued:</vt:lpstr>
      <vt:lpstr>Motherboard &amp; Hard Drive</vt:lpstr>
      <vt:lpstr>Memory, what’s it all mean?</vt:lpstr>
      <vt:lpstr>How are you going to remember it?</vt:lpstr>
      <vt:lpstr>How Much Memory Do You Have?</vt:lpstr>
      <vt:lpstr>How much memory do you have?</vt:lpstr>
      <vt:lpstr>PowerPoint Presentation</vt:lpstr>
      <vt:lpstr>Input / Output</vt:lpstr>
      <vt:lpstr>Peripheral Device</vt:lpstr>
      <vt:lpstr>Lets look inside . . .</vt:lpstr>
      <vt:lpstr>Hardware PPT for website</vt:lpstr>
    </vt:vector>
  </TitlesOfParts>
  <Company>Utah Valley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Computer Basics</dc:title>
  <dc:creator>lLehi High School</dc:creator>
  <cp:lastModifiedBy>A_Judson</cp:lastModifiedBy>
  <cp:revision>29</cp:revision>
  <cp:lastPrinted>2014-01-23T15:02:36Z</cp:lastPrinted>
  <dcterms:created xsi:type="dcterms:W3CDTF">2011-09-01T21:34:51Z</dcterms:created>
  <dcterms:modified xsi:type="dcterms:W3CDTF">2014-01-29T14:21:15Z</dcterms:modified>
</cp:coreProperties>
</file>