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1" r:id="rId3"/>
    <p:sldId id="257" r:id="rId4"/>
    <p:sldId id="259" r:id="rId5"/>
    <p:sldId id="260" r:id="rId6"/>
    <p:sldId id="262" r:id="rId7"/>
    <p:sldId id="263" r:id="rId8"/>
    <p:sldId id="265" r:id="rId9"/>
    <p:sldId id="268" r:id="rId10"/>
    <p:sldId id="267" r:id="rId11"/>
    <p:sldId id="266" r:id="rId12"/>
    <p:sldId id="270" r:id="rId13"/>
    <p:sldId id="271" r:id="rId14"/>
    <p:sldId id="269" r:id="rId15"/>
    <p:sldId id="272" r:id="rId16"/>
    <p:sldId id="273" r:id="rId17"/>
    <p:sldId id="274" r:id="rId18"/>
    <p:sldId id="275" r:id="rId19"/>
    <p:sldId id="276" r:id="rId20"/>
    <p:sldId id="277" r:id="rId21"/>
    <p:sldId id="278"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2"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6464DD5-E985-4A56-BD5E-2BB9B101BF70}" type="datetimeFigureOut">
              <a:rPr lang="en-US" smtClean="0"/>
              <a:t>1/29/2014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CD31638-D9E0-46FB-9CF3-2BE5CF39ED3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64DD5-E985-4A56-BD5E-2BB9B101BF70}"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31638-D9E0-46FB-9CF3-2BE5CF39ED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64DD5-E985-4A56-BD5E-2BB9B101BF70}"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31638-D9E0-46FB-9CF3-2BE5CF39ED3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64DD5-E985-4A56-BD5E-2BB9B101BF70}"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31638-D9E0-46FB-9CF3-2BE5CF39ED3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464DD5-E985-4A56-BD5E-2BB9B101BF70}"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31638-D9E0-46FB-9CF3-2BE5CF39ED3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6464DD5-E985-4A56-BD5E-2BB9B101BF70}"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31638-D9E0-46FB-9CF3-2BE5CF39ED34}"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6464DD5-E985-4A56-BD5E-2BB9B101BF70}" type="datetimeFigureOut">
              <a:rPr lang="en-US" smtClean="0"/>
              <a:t>1/29/2014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D31638-D9E0-46FB-9CF3-2BE5CF39ED34}"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464DD5-E985-4A56-BD5E-2BB9B101BF70}" type="datetimeFigureOut">
              <a:rPr lang="en-US" smtClean="0"/>
              <a:t>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D31638-D9E0-46FB-9CF3-2BE5CF39ED3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64DD5-E985-4A56-BD5E-2BB9B101BF70}" type="datetimeFigureOut">
              <a:rPr lang="en-US" smtClean="0"/>
              <a:t>1/29/2014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D31638-D9E0-46FB-9CF3-2BE5CF39ED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F6464DD5-E985-4A56-BD5E-2BB9B101BF70}" type="datetimeFigureOut">
              <a:rPr lang="en-US" smtClean="0"/>
              <a:t>1/29/2014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6CD31638-D9E0-46FB-9CF3-2BE5CF39ED3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F6464DD5-E985-4A56-BD5E-2BB9B101BF70}" type="datetimeFigureOut">
              <a:rPr lang="en-US" smtClean="0"/>
              <a:t>1/29/2014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6CD31638-D9E0-46FB-9CF3-2BE5CF39ED3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F6464DD5-E985-4A56-BD5E-2BB9B101BF70}" type="datetimeFigureOut">
              <a:rPr lang="en-US" smtClean="0"/>
              <a:t>1/29/2014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CD31638-D9E0-46FB-9CF3-2BE5CF39ED3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9.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93019" cy="1793167"/>
          </a:xfrm>
        </p:spPr>
        <p:txBody>
          <a:bodyPr/>
          <a:lstStyle/>
          <a:p>
            <a:r>
              <a:rPr lang="en-US" dirty="0" smtClean="0"/>
              <a:t>Computer Hardware</a:t>
            </a:r>
            <a:endParaRPr lang="en-US" dirty="0"/>
          </a:p>
        </p:txBody>
      </p:sp>
      <p:sp>
        <p:nvSpPr>
          <p:cNvPr id="3" name="Subtitle 2"/>
          <p:cNvSpPr>
            <a:spLocks noGrp="1"/>
          </p:cNvSpPr>
          <p:nvPr>
            <p:ph type="subTitle" idx="1"/>
          </p:nvPr>
        </p:nvSpPr>
        <p:spPr>
          <a:xfrm>
            <a:off x="1752600" y="2971800"/>
            <a:ext cx="5712179" cy="533400"/>
          </a:xfrm>
        </p:spPr>
        <p:txBody>
          <a:bodyPr>
            <a:normAutofit/>
          </a:bodyPr>
          <a:lstStyle/>
          <a:p>
            <a:r>
              <a:rPr lang="en-US" dirty="0" smtClean="0"/>
              <a:t>The physical parts of the computer</a:t>
            </a:r>
            <a:endParaRPr lang="en-US" sz="1400" dirty="0"/>
          </a:p>
        </p:txBody>
      </p:sp>
      <p:sp>
        <p:nvSpPr>
          <p:cNvPr id="4" name="Right Arrow 3">
            <a:hlinkClick r:id="rId2" action="ppaction://hlinksldjump"/>
          </p:cNvPr>
          <p:cNvSpPr/>
          <p:nvPr/>
        </p:nvSpPr>
        <p:spPr>
          <a:xfrm>
            <a:off x="4191000" y="4038600"/>
            <a:ext cx="3352800" cy="152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B790-Deco" panose="00000400000000000000" pitchFamily="2" charset="0"/>
              </a:rPr>
              <a:t>Click Here to Continue</a:t>
            </a:r>
            <a:endParaRPr lang="en-US" dirty="0">
              <a:solidFill>
                <a:srgbClr val="002060"/>
              </a:solidFill>
              <a:latin typeface="B790-Deco" panose="00000400000000000000" pitchFamily="2" charset="0"/>
            </a:endParaRPr>
          </a:p>
        </p:txBody>
      </p:sp>
    </p:spTree>
    <p:extLst>
      <p:ext uri="{BB962C8B-B14F-4D97-AF65-F5344CB8AC3E}">
        <p14:creationId xmlns:p14="http://schemas.microsoft.com/office/powerpoint/2010/main" val="3357451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696200" cy="1202485"/>
          </a:xfrm>
        </p:spPr>
        <p:txBody>
          <a:bodyPr>
            <a:noAutofit/>
          </a:bodyPr>
          <a:lstStyle/>
          <a:p>
            <a:r>
              <a:rPr lang="en-US" sz="4800" dirty="0" smtClean="0"/>
              <a:t>Sorry, the main storage area on the computer is your Hard Drive.</a:t>
            </a:r>
            <a:endParaRPr lang="en-US" sz="4800"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550651"/>
            <a:ext cx="3276600" cy="255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a:hlinkClick r:id="rId3" action="ppaction://hlinksldjump"/>
          </p:cNvPr>
          <p:cNvSpPr/>
          <p:nvPr/>
        </p:nvSpPr>
        <p:spPr>
          <a:xfrm>
            <a:off x="5715000" y="4953000"/>
            <a:ext cx="26670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B790-Deco" panose="00000400000000000000" pitchFamily="2" charset="0"/>
              </a:rPr>
              <a:t>Next Question</a:t>
            </a:r>
            <a:endParaRPr lang="en-US" dirty="0">
              <a:solidFill>
                <a:srgbClr val="002060"/>
              </a:solidFill>
              <a:latin typeface="B790-Deco" panose="00000400000000000000" pitchFamily="2" charset="0"/>
            </a:endParaRPr>
          </a:p>
        </p:txBody>
      </p:sp>
    </p:spTree>
    <p:extLst>
      <p:ext uri="{BB962C8B-B14F-4D97-AF65-F5344CB8AC3E}">
        <p14:creationId xmlns:p14="http://schemas.microsoft.com/office/powerpoint/2010/main" val="241556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1202485"/>
          </a:xfrm>
        </p:spPr>
        <p:txBody>
          <a:bodyPr>
            <a:normAutofit/>
          </a:bodyPr>
          <a:lstStyle/>
          <a:p>
            <a:r>
              <a:rPr lang="en-US" sz="7200" b="1" dirty="0" smtClean="0"/>
              <a:t>Quick Review</a:t>
            </a:r>
            <a:endParaRPr lang="en-US" sz="7200" b="1" dirty="0"/>
          </a:p>
        </p:txBody>
      </p:sp>
      <p:sp>
        <p:nvSpPr>
          <p:cNvPr id="3" name="TextBox 2"/>
          <p:cNvSpPr txBox="1"/>
          <p:nvPr/>
        </p:nvSpPr>
        <p:spPr>
          <a:xfrm>
            <a:off x="1447800" y="1828800"/>
            <a:ext cx="6248400" cy="830997"/>
          </a:xfrm>
          <a:prstGeom prst="rect">
            <a:avLst/>
          </a:prstGeom>
          <a:noFill/>
        </p:spPr>
        <p:txBody>
          <a:bodyPr wrap="square" rtlCol="0">
            <a:spAutoFit/>
          </a:bodyPr>
          <a:lstStyle/>
          <a:p>
            <a:pPr algn="ctr"/>
            <a:r>
              <a:rPr lang="en-US" sz="2400" b="1" dirty="0" smtClean="0"/>
              <a:t>What loses data every time the computer is turned off?</a:t>
            </a:r>
            <a:endParaRPr lang="en-US" sz="2400" b="1" dirty="0"/>
          </a:p>
        </p:txBody>
      </p:sp>
      <p:sp>
        <p:nvSpPr>
          <p:cNvPr id="4" name="Bevel 3">
            <a:hlinkClick r:id="rId2" action="ppaction://hlinksldjump"/>
          </p:cNvPr>
          <p:cNvSpPr/>
          <p:nvPr/>
        </p:nvSpPr>
        <p:spPr>
          <a:xfrm>
            <a:off x="988990" y="2590800"/>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B790-Deco" panose="00000400000000000000" pitchFamily="2" charset="0"/>
              </a:rPr>
              <a:t>A</a:t>
            </a:r>
          </a:p>
        </p:txBody>
      </p:sp>
      <p:sp>
        <p:nvSpPr>
          <p:cNvPr id="5" name="Bevel 4">
            <a:hlinkClick r:id="rId2" action="ppaction://hlinksldjump"/>
          </p:cNvPr>
          <p:cNvSpPr/>
          <p:nvPr/>
        </p:nvSpPr>
        <p:spPr>
          <a:xfrm>
            <a:off x="988990" y="3505200"/>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B790-Deco" panose="00000400000000000000" pitchFamily="2" charset="0"/>
              </a:rPr>
              <a:t>B</a:t>
            </a:r>
            <a:endParaRPr lang="en-US" sz="3600" dirty="0">
              <a:solidFill>
                <a:srgbClr val="002060"/>
              </a:solidFill>
              <a:latin typeface="B790-Deco" panose="00000400000000000000" pitchFamily="2" charset="0"/>
            </a:endParaRPr>
          </a:p>
        </p:txBody>
      </p:sp>
      <p:sp>
        <p:nvSpPr>
          <p:cNvPr id="6" name="Bevel 5">
            <a:hlinkClick r:id="rId3" action="ppaction://hlinksldjump"/>
          </p:cNvPr>
          <p:cNvSpPr/>
          <p:nvPr/>
        </p:nvSpPr>
        <p:spPr>
          <a:xfrm>
            <a:off x="988990" y="4419600"/>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B790-Deco" panose="00000400000000000000" pitchFamily="2" charset="0"/>
              </a:rPr>
              <a:t>C</a:t>
            </a:r>
            <a:endParaRPr lang="en-US" sz="3600" dirty="0">
              <a:solidFill>
                <a:srgbClr val="002060"/>
              </a:solidFill>
              <a:latin typeface="B790-Deco" panose="00000400000000000000" pitchFamily="2" charset="0"/>
            </a:endParaRPr>
          </a:p>
        </p:txBody>
      </p:sp>
      <p:sp>
        <p:nvSpPr>
          <p:cNvPr id="7" name="Bevel 6">
            <a:hlinkClick r:id="rId2" action="ppaction://hlinksldjump"/>
          </p:cNvPr>
          <p:cNvSpPr/>
          <p:nvPr/>
        </p:nvSpPr>
        <p:spPr>
          <a:xfrm>
            <a:off x="988990" y="5334000"/>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B790-Deco" panose="00000400000000000000" pitchFamily="2" charset="0"/>
              </a:rPr>
              <a:t>D</a:t>
            </a:r>
            <a:endParaRPr lang="en-US" sz="3600" dirty="0">
              <a:solidFill>
                <a:srgbClr val="002060"/>
              </a:solidFill>
              <a:latin typeface="B790-Deco" panose="00000400000000000000" pitchFamily="2" charset="0"/>
            </a:endParaRPr>
          </a:p>
        </p:txBody>
      </p:sp>
      <p:sp>
        <p:nvSpPr>
          <p:cNvPr id="8" name="TextBox 7"/>
          <p:cNvSpPr txBox="1"/>
          <p:nvPr/>
        </p:nvSpPr>
        <p:spPr>
          <a:xfrm>
            <a:off x="2057400" y="2554069"/>
            <a:ext cx="4419600" cy="646331"/>
          </a:xfrm>
          <a:prstGeom prst="rect">
            <a:avLst/>
          </a:prstGeom>
          <a:noFill/>
        </p:spPr>
        <p:txBody>
          <a:bodyPr wrap="square" rtlCol="0">
            <a:spAutoFit/>
          </a:bodyPr>
          <a:lstStyle/>
          <a:p>
            <a:r>
              <a:rPr lang="en-US" sz="3600" b="1" dirty="0" smtClean="0"/>
              <a:t>CPU</a:t>
            </a:r>
            <a:endParaRPr lang="en-US" sz="3600" b="1" dirty="0"/>
          </a:p>
        </p:txBody>
      </p:sp>
      <p:sp>
        <p:nvSpPr>
          <p:cNvPr id="9" name="TextBox 8"/>
          <p:cNvSpPr txBox="1"/>
          <p:nvPr/>
        </p:nvSpPr>
        <p:spPr>
          <a:xfrm>
            <a:off x="2057400" y="3468469"/>
            <a:ext cx="4419600" cy="646331"/>
          </a:xfrm>
          <a:prstGeom prst="rect">
            <a:avLst/>
          </a:prstGeom>
          <a:noFill/>
        </p:spPr>
        <p:txBody>
          <a:bodyPr wrap="square" rtlCol="0">
            <a:spAutoFit/>
          </a:bodyPr>
          <a:lstStyle/>
          <a:p>
            <a:r>
              <a:rPr lang="en-US" sz="3600" b="1" dirty="0" smtClean="0"/>
              <a:t>Hard Drive</a:t>
            </a:r>
            <a:endParaRPr lang="en-US" sz="3600" b="1" dirty="0"/>
          </a:p>
        </p:txBody>
      </p:sp>
      <p:sp>
        <p:nvSpPr>
          <p:cNvPr id="10" name="TextBox 9"/>
          <p:cNvSpPr txBox="1"/>
          <p:nvPr/>
        </p:nvSpPr>
        <p:spPr>
          <a:xfrm>
            <a:off x="2057400" y="4382869"/>
            <a:ext cx="4419600" cy="646331"/>
          </a:xfrm>
          <a:prstGeom prst="rect">
            <a:avLst/>
          </a:prstGeom>
          <a:noFill/>
        </p:spPr>
        <p:txBody>
          <a:bodyPr wrap="square" rtlCol="0">
            <a:spAutoFit/>
          </a:bodyPr>
          <a:lstStyle/>
          <a:p>
            <a:r>
              <a:rPr lang="en-US" sz="3600" b="1" dirty="0" smtClean="0"/>
              <a:t>RAM</a:t>
            </a:r>
            <a:endParaRPr lang="en-US" sz="3600" b="1" dirty="0"/>
          </a:p>
        </p:txBody>
      </p:sp>
      <p:sp>
        <p:nvSpPr>
          <p:cNvPr id="11" name="TextBox 10"/>
          <p:cNvSpPr txBox="1"/>
          <p:nvPr/>
        </p:nvSpPr>
        <p:spPr>
          <a:xfrm>
            <a:off x="2057400" y="5297269"/>
            <a:ext cx="4419600" cy="646331"/>
          </a:xfrm>
          <a:prstGeom prst="rect">
            <a:avLst/>
          </a:prstGeom>
          <a:noFill/>
        </p:spPr>
        <p:txBody>
          <a:bodyPr wrap="square" rtlCol="0">
            <a:spAutoFit/>
          </a:bodyPr>
          <a:lstStyle/>
          <a:p>
            <a:r>
              <a:rPr lang="en-US" sz="3600" b="1" dirty="0" smtClean="0"/>
              <a:t>ROM</a:t>
            </a:r>
            <a:endParaRPr lang="en-US" sz="3600" b="1"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5786" y="2665163"/>
            <a:ext cx="3505200"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131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95023" y="893782"/>
            <a:ext cx="6965245" cy="32972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Correct!</a:t>
            </a:r>
            <a:br>
              <a:rPr lang="en-US" dirty="0" smtClean="0"/>
            </a:br>
            <a:r>
              <a:rPr lang="en-US" dirty="0" smtClean="0"/>
              <a:t>The RAM looses it’s data every time the computer is turned off</a:t>
            </a:r>
            <a:endParaRPr lang="en-US" dirty="0"/>
          </a:p>
        </p:txBody>
      </p:sp>
      <p:sp>
        <p:nvSpPr>
          <p:cNvPr id="4" name="Right Arrow 3">
            <a:hlinkClick r:id="rId2" action="ppaction://hlinksldjump"/>
          </p:cNvPr>
          <p:cNvSpPr/>
          <p:nvPr/>
        </p:nvSpPr>
        <p:spPr>
          <a:xfrm>
            <a:off x="5715000" y="4953000"/>
            <a:ext cx="26670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B790-Deco" panose="00000400000000000000" pitchFamily="2" charset="0"/>
              </a:rPr>
              <a:t>Next Question</a:t>
            </a:r>
            <a:endParaRPr lang="en-US" dirty="0">
              <a:solidFill>
                <a:srgbClr val="002060"/>
              </a:solidFill>
              <a:latin typeface="B790-Deco" panose="00000400000000000000" pitchFamily="2"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81400"/>
            <a:ext cx="3505200"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334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696200" cy="1202485"/>
          </a:xfrm>
        </p:spPr>
        <p:txBody>
          <a:bodyPr>
            <a:noAutofit/>
          </a:bodyPr>
          <a:lstStyle/>
          <a:p>
            <a:r>
              <a:rPr lang="en-US" sz="4800" dirty="0" smtClean="0"/>
              <a:t>Sorry, the RAM looses all of its data when the computer is turned off.</a:t>
            </a:r>
            <a:endParaRPr lang="en-US" sz="4800" dirty="0"/>
          </a:p>
        </p:txBody>
      </p:sp>
      <p:sp>
        <p:nvSpPr>
          <p:cNvPr id="5" name="Right Arrow 4">
            <a:hlinkClick r:id="rId2" action="ppaction://hlinksldjump"/>
          </p:cNvPr>
          <p:cNvSpPr/>
          <p:nvPr/>
        </p:nvSpPr>
        <p:spPr>
          <a:xfrm>
            <a:off x="5715000" y="4953000"/>
            <a:ext cx="26670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B790-Deco" panose="00000400000000000000" pitchFamily="2" charset="0"/>
              </a:rPr>
              <a:t>Next Question</a:t>
            </a:r>
            <a:endParaRPr lang="en-US" dirty="0">
              <a:solidFill>
                <a:srgbClr val="002060"/>
              </a:solidFill>
              <a:latin typeface="B790-Deco" panose="00000400000000000000" pitchFamily="2"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17" y="3352800"/>
            <a:ext cx="3505200"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498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1202485"/>
          </a:xfrm>
        </p:spPr>
        <p:txBody>
          <a:bodyPr>
            <a:normAutofit/>
          </a:bodyPr>
          <a:lstStyle/>
          <a:p>
            <a:r>
              <a:rPr lang="en-US" sz="7200" b="1" dirty="0" smtClean="0"/>
              <a:t>Quick Review</a:t>
            </a:r>
            <a:endParaRPr lang="en-US" sz="7200" b="1" dirty="0"/>
          </a:p>
        </p:txBody>
      </p:sp>
      <p:sp>
        <p:nvSpPr>
          <p:cNvPr id="3" name="TextBox 2"/>
          <p:cNvSpPr txBox="1"/>
          <p:nvPr/>
        </p:nvSpPr>
        <p:spPr>
          <a:xfrm>
            <a:off x="1447800" y="1828800"/>
            <a:ext cx="6248400" cy="830997"/>
          </a:xfrm>
          <a:prstGeom prst="rect">
            <a:avLst/>
          </a:prstGeom>
          <a:noFill/>
        </p:spPr>
        <p:txBody>
          <a:bodyPr wrap="square" rtlCol="0">
            <a:spAutoFit/>
          </a:bodyPr>
          <a:lstStyle/>
          <a:p>
            <a:pPr algn="ctr"/>
            <a:r>
              <a:rPr lang="en-US" sz="2400" b="1" dirty="0" smtClean="0"/>
              <a:t>Where does all of the computers processing go through?</a:t>
            </a:r>
            <a:endParaRPr lang="en-US" sz="2400" b="1" dirty="0"/>
          </a:p>
        </p:txBody>
      </p:sp>
      <p:sp>
        <p:nvSpPr>
          <p:cNvPr id="4" name="Bevel 3">
            <a:hlinkClick r:id="rId2" action="ppaction://hlinksldjump"/>
          </p:cNvPr>
          <p:cNvSpPr/>
          <p:nvPr/>
        </p:nvSpPr>
        <p:spPr>
          <a:xfrm>
            <a:off x="988990" y="2590800"/>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B790-Deco" panose="00000400000000000000" pitchFamily="2" charset="0"/>
              </a:rPr>
              <a:t>A</a:t>
            </a:r>
          </a:p>
        </p:txBody>
      </p:sp>
      <p:sp>
        <p:nvSpPr>
          <p:cNvPr id="5" name="Bevel 4">
            <a:hlinkClick r:id="rId3" action="ppaction://hlinksldjump"/>
          </p:cNvPr>
          <p:cNvSpPr/>
          <p:nvPr/>
        </p:nvSpPr>
        <p:spPr>
          <a:xfrm>
            <a:off x="988990" y="3505200"/>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B790-Deco" panose="00000400000000000000" pitchFamily="2" charset="0"/>
              </a:rPr>
              <a:t>B</a:t>
            </a:r>
            <a:endParaRPr lang="en-US" sz="3600" dirty="0">
              <a:solidFill>
                <a:srgbClr val="002060"/>
              </a:solidFill>
              <a:latin typeface="B790-Deco" panose="00000400000000000000" pitchFamily="2" charset="0"/>
            </a:endParaRPr>
          </a:p>
        </p:txBody>
      </p:sp>
      <p:sp>
        <p:nvSpPr>
          <p:cNvPr id="6" name="Bevel 5">
            <a:hlinkClick r:id="rId3" action="ppaction://hlinksldjump"/>
          </p:cNvPr>
          <p:cNvSpPr/>
          <p:nvPr/>
        </p:nvSpPr>
        <p:spPr>
          <a:xfrm>
            <a:off x="988990" y="4419600"/>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B790-Deco" panose="00000400000000000000" pitchFamily="2" charset="0"/>
              </a:rPr>
              <a:t>C</a:t>
            </a:r>
            <a:endParaRPr lang="en-US" sz="3600" dirty="0">
              <a:solidFill>
                <a:srgbClr val="002060"/>
              </a:solidFill>
              <a:latin typeface="B790-Deco" panose="00000400000000000000" pitchFamily="2" charset="0"/>
            </a:endParaRPr>
          </a:p>
        </p:txBody>
      </p:sp>
      <p:sp>
        <p:nvSpPr>
          <p:cNvPr id="7" name="Bevel 6">
            <a:hlinkClick r:id="rId3" action="ppaction://hlinksldjump"/>
          </p:cNvPr>
          <p:cNvSpPr/>
          <p:nvPr/>
        </p:nvSpPr>
        <p:spPr>
          <a:xfrm>
            <a:off x="988990" y="5336146"/>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B790-Deco" panose="00000400000000000000" pitchFamily="2" charset="0"/>
              </a:rPr>
              <a:t>D</a:t>
            </a:r>
            <a:endParaRPr lang="en-US" sz="3600" dirty="0">
              <a:solidFill>
                <a:srgbClr val="002060"/>
              </a:solidFill>
              <a:latin typeface="B790-Deco" panose="00000400000000000000" pitchFamily="2" charset="0"/>
            </a:endParaRPr>
          </a:p>
        </p:txBody>
      </p:sp>
      <p:sp>
        <p:nvSpPr>
          <p:cNvPr id="8" name="TextBox 7"/>
          <p:cNvSpPr txBox="1"/>
          <p:nvPr/>
        </p:nvSpPr>
        <p:spPr>
          <a:xfrm>
            <a:off x="2057400" y="2554069"/>
            <a:ext cx="4419600" cy="646331"/>
          </a:xfrm>
          <a:prstGeom prst="rect">
            <a:avLst/>
          </a:prstGeom>
          <a:noFill/>
        </p:spPr>
        <p:txBody>
          <a:bodyPr wrap="square" rtlCol="0">
            <a:spAutoFit/>
          </a:bodyPr>
          <a:lstStyle/>
          <a:p>
            <a:r>
              <a:rPr lang="en-US" sz="3600" b="1" dirty="0" smtClean="0"/>
              <a:t>CPU</a:t>
            </a:r>
            <a:endParaRPr lang="en-US" sz="3600" b="1" dirty="0"/>
          </a:p>
        </p:txBody>
      </p:sp>
      <p:sp>
        <p:nvSpPr>
          <p:cNvPr id="9" name="TextBox 8"/>
          <p:cNvSpPr txBox="1"/>
          <p:nvPr/>
        </p:nvSpPr>
        <p:spPr>
          <a:xfrm>
            <a:off x="2057400" y="3468469"/>
            <a:ext cx="4419600" cy="646331"/>
          </a:xfrm>
          <a:prstGeom prst="rect">
            <a:avLst/>
          </a:prstGeom>
          <a:noFill/>
        </p:spPr>
        <p:txBody>
          <a:bodyPr wrap="square" rtlCol="0">
            <a:spAutoFit/>
          </a:bodyPr>
          <a:lstStyle/>
          <a:p>
            <a:r>
              <a:rPr lang="en-US" sz="3600" b="1" dirty="0" smtClean="0"/>
              <a:t>Hard Drive</a:t>
            </a:r>
            <a:endParaRPr lang="en-US" sz="3600" b="1" dirty="0"/>
          </a:p>
        </p:txBody>
      </p:sp>
      <p:sp>
        <p:nvSpPr>
          <p:cNvPr id="10" name="TextBox 9"/>
          <p:cNvSpPr txBox="1"/>
          <p:nvPr/>
        </p:nvSpPr>
        <p:spPr>
          <a:xfrm>
            <a:off x="2057400" y="4382869"/>
            <a:ext cx="4419600" cy="646331"/>
          </a:xfrm>
          <a:prstGeom prst="rect">
            <a:avLst/>
          </a:prstGeom>
          <a:noFill/>
        </p:spPr>
        <p:txBody>
          <a:bodyPr wrap="square" rtlCol="0">
            <a:spAutoFit/>
          </a:bodyPr>
          <a:lstStyle/>
          <a:p>
            <a:r>
              <a:rPr lang="en-US" sz="3600" b="1" dirty="0" smtClean="0"/>
              <a:t>RAM</a:t>
            </a:r>
            <a:endParaRPr lang="en-US" sz="3600" b="1" dirty="0"/>
          </a:p>
        </p:txBody>
      </p:sp>
      <p:sp>
        <p:nvSpPr>
          <p:cNvPr id="11" name="TextBox 10"/>
          <p:cNvSpPr txBox="1"/>
          <p:nvPr/>
        </p:nvSpPr>
        <p:spPr>
          <a:xfrm>
            <a:off x="2057400" y="5297269"/>
            <a:ext cx="4419600" cy="646331"/>
          </a:xfrm>
          <a:prstGeom prst="rect">
            <a:avLst/>
          </a:prstGeom>
          <a:noFill/>
        </p:spPr>
        <p:txBody>
          <a:bodyPr wrap="square" rtlCol="0">
            <a:spAutoFit/>
          </a:bodyPr>
          <a:lstStyle/>
          <a:p>
            <a:r>
              <a:rPr lang="en-US" sz="3600" b="1" dirty="0" smtClean="0"/>
              <a:t>ROM</a:t>
            </a:r>
            <a:endParaRPr lang="en-US" sz="3600" b="1"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100" y="2877234"/>
            <a:ext cx="2971800" cy="27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718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95023" y="893782"/>
            <a:ext cx="6965245" cy="32972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Correct!</a:t>
            </a:r>
            <a:br>
              <a:rPr lang="en-US" dirty="0" smtClean="0"/>
            </a:br>
            <a:r>
              <a:rPr lang="en-US" dirty="0" smtClean="0"/>
              <a:t>All of the computer’s processing goes through the CPU</a:t>
            </a:r>
            <a:endParaRPr lang="en-US" dirty="0"/>
          </a:p>
        </p:txBody>
      </p:sp>
      <p:sp>
        <p:nvSpPr>
          <p:cNvPr id="4" name="Right Arrow 3">
            <a:hlinkClick r:id="rId2" action="ppaction://hlinksldjump"/>
          </p:cNvPr>
          <p:cNvSpPr/>
          <p:nvPr/>
        </p:nvSpPr>
        <p:spPr>
          <a:xfrm>
            <a:off x="5715000" y="4953000"/>
            <a:ext cx="26670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B790-Deco" panose="00000400000000000000" pitchFamily="2" charset="0"/>
              </a:rPr>
              <a:t>Next Question</a:t>
            </a:r>
            <a:endParaRPr lang="en-US" dirty="0">
              <a:solidFill>
                <a:srgbClr val="002060"/>
              </a:solidFill>
              <a:latin typeface="B790-Deco" panose="00000400000000000000" pitchFamily="2"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654" y="3962400"/>
            <a:ext cx="2219325"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188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696200" cy="1202485"/>
          </a:xfrm>
        </p:spPr>
        <p:txBody>
          <a:bodyPr>
            <a:noAutofit/>
          </a:bodyPr>
          <a:lstStyle/>
          <a:p>
            <a:r>
              <a:rPr lang="en-US" sz="4800" dirty="0" smtClean="0"/>
              <a:t>Sorry, the CPU is the device in which all the computers processing goes through.</a:t>
            </a:r>
            <a:endParaRPr lang="en-US" sz="4800" dirty="0"/>
          </a:p>
        </p:txBody>
      </p:sp>
      <p:sp>
        <p:nvSpPr>
          <p:cNvPr id="5" name="Right Arrow 4">
            <a:hlinkClick r:id="rId2" action="ppaction://hlinksldjump"/>
          </p:cNvPr>
          <p:cNvSpPr/>
          <p:nvPr/>
        </p:nvSpPr>
        <p:spPr>
          <a:xfrm>
            <a:off x="5715000" y="4953000"/>
            <a:ext cx="26670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B790-Deco" panose="00000400000000000000" pitchFamily="2" charset="0"/>
              </a:rPr>
              <a:t>Next Question</a:t>
            </a:r>
            <a:endParaRPr lang="en-US" dirty="0">
              <a:solidFill>
                <a:srgbClr val="002060"/>
              </a:solidFill>
              <a:latin typeface="B790-Deco" panose="00000400000000000000" pitchFamily="2"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49943"/>
            <a:ext cx="2219325"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027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1202485"/>
          </a:xfrm>
        </p:spPr>
        <p:txBody>
          <a:bodyPr>
            <a:normAutofit/>
          </a:bodyPr>
          <a:lstStyle/>
          <a:p>
            <a:r>
              <a:rPr lang="en-US" sz="7200" b="1" dirty="0" smtClean="0"/>
              <a:t>Quick Review</a:t>
            </a:r>
            <a:endParaRPr lang="en-US" sz="7200" b="1" dirty="0"/>
          </a:p>
        </p:txBody>
      </p:sp>
      <p:sp>
        <p:nvSpPr>
          <p:cNvPr id="3" name="TextBox 2"/>
          <p:cNvSpPr txBox="1"/>
          <p:nvPr/>
        </p:nvSpPr>
        <p:spPr>
          <a:xfrm>
            <a:off x="1447800" y="1828800"/>
            <a:ext cx="6248400" cy="830997"/>
          </a:xfrm>
          <a:prstGeom prst="rect">
            <a:avLst/>
          </a:prstGeom>
          <a:noFill/>
        </p:spPr>
        <p:txBody>
          <a:bodyPr wrap="square" rtlCol="0">
            <a:spAutoFit/>
          </a:bodyPr>
          <a:lstStyle/>
          <a:p>
            <a:pPr algn="ctr"/>
            <a:r>
              <a:rPr lang="en-US" sz="2400" b="1" dirty="0" smtClean="0"/>
              <a:t>Where are all of the computers start up files located?</a:t>
            </a:r>
            <a:endParaRPr lang="en-US" sz="2400" b="1" dirty="0"/>
          </a:p>
        </p:txBody>
      </p:sp>
      <p:sp>
        <p:nvSpPr>
          <p:cNvPr id="4" name="Bevel 3">
            <a:hlinkClick r:id="rId2" action="ppaction://hlinksldjump"/>
          </p:cNvPr>
          <p:cNvSpPr/>
          <p:nvPr/>
        </p:nvSpPr>
        <p:spPr>
          <a:xfrm>
            <a:off x="988990" y="2590800"/>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B790-Deco" panose="00000400000000000000" pitchFamily="2" charset="0"/>
              </a:rPr>
              <a:t>A</a:t>
            </a:r>
          </a:p>
        </p:txBody>
      </p:sp>
      <p:sp>
        <p:nvSpPr>
          <p:cNvPr id="5" name="Bevel 4">
            <a:hlinkClick r:id="rId2" action="ppaction://hlinksldjump"/>
          </p:cNvPr>
          <p:cNvSpPr/>
          <p:nvPr/>
        </p:nvSpPr>
        <p:spPr>
          <a:xfrm>
            <a:off x="988990" y="3505200"/>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B790-Deco" panose="00000400000000000000" pitchFamily="2" charset="0"/>
              </a:rPr>
              <a:t>B</a:t>
            </a:r>
            <a:endParaRPr lang="en-US" sz="3600" dirty="0">
              <a:solidFill>
                <a:srgbClr val="002060"/>
              </a:solidFill>
              <a:latin typeface="B790-Deco" panose="00000400000000000000" pitchFamily="2" charset="0"/>
            </a:endParaRPr>
          </a:p>
        </p:txBody>
      </p:sp>
      <p:sp>
        <p:nvSpPr>
          <p:cNvPr id="6" name="Bevel 5">
            <a:hlinkClick r:id="rId2" action="ppaction://hlinksldjump"/>
          </p:cNvPr>
          <p:cNvSpPr/>
          <p:nvPr/>
        </p:nvSpPr>
        <p:spPr>
          <a:xfrm>
            <a:off x="988990" y="4419600"/>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B790-Deco" panose="00000400000000000000" pitchFamily="2" charset="0"/>
              </a:rPr>
              <a:t>C</a:t>
            </a:r>
            <a:endParaRPr lang="en-US" sz="3600" dirty="0">
              <a:solidFill>
                <a:srgbClr val="002060"/>
              </a:solidFill>
              <a:latin typeface="B790-Deco" panose="00000400000000000000" pitchFamily="2" charset="0"/>
            </a:endParaRPr>
          </a:p>
        </p:txBody>
      </p:sp>
      <p:sp>
        <p:nvSpPr>
          <p:cNvPr id="7" name="Bevel 6">
            <a:hlinkClick r:id="rId3" action="ppaction://hlinksldjump"/>
          </p:cNvPr>
          <p:cNvSpPr/>
          <p:nvPr/>
        </p:nvSpPr>
        <p:spPr>
          <a:xfrm>
            <a:off x="988990" y="5334000"/>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B790-Deco" panose="00000400000000000000" pitchFamily="2" charset="0"/>
              </a:rPr>
              <a:t>D</a:t>
            </a:r>
            <a:endParaRPr lang="en-US" sz="3600" dirty="0">
              <a:solidFill>
                <a:srgbClr val="002060"/>
              </a:solidFill>
              <a:latin typeface="B790-Deco" panose="00000400000000000000" pitchFamily="2" charset="0"/>
            </a:endParaRPr>
          </a:p>
        </p:txBody>
      </p:sp>
      <p:sp>
        <p:nvSpPr>
          <p:cNvPr id="8" name="TextBox 7"/>
          <p:cNvSpPr txBox="1"/>
          <p:nvPr/>
        </p:nvSpPr>
        <p:spPr>
          <a:xfrm>
            <a:off x="2057400" y="2554069"/>
            <a:ext cx="4419600" cy="646331"/>
          </a:xfrm>
          <a:prstGeom prst="rect">
            <a:avLst/>
          </a:prstGeom>
          <a:noFill/>
        </p:spPr>
        <p:txBody>
          <a:bodyPr wrap="square" rtlCol="0">
            <a:spAutoFit/>
          </a:bodyPr>
          <a:lstStyle/>
          <a:p>
            <a:r>
              <a:rPr lang="en-US" sz="3600" b="1" dirty="0" smtClean="0"/>
              <a:t>CPU</a:t>
            </a:r>
            <a:endParaRPr lang="en-US" sz="3600" b="1" dirty="0"/>
          </a:p>
        </p:txBody>
      </p:sp>
      <p:sp>
        <p:nvSpPr>
          <p:cNvPr id="9" name="TextBox 8"/>
          <p:cNvSpPr txBox="1"/>
          <p:nvPr/>
        </p:nvSpPr>
        <p:spPr>
          <a:xfrm>
            <a:off x="2057400" y="3468469"/>
            <a:ext cx="4419600" cy="646331"/>
          </a:xfrm>
          <a:prstGeom prst="rect">
            <a:avLst/>
          </a:prstGeom>
          <a:noFill/>
        </p:spPr>
        <p:txBody>
          <a:bodyPr wrap="square" rtlCol="0">
            <a:spAutoFit/>
          </a:bodyPr>
          <a:lstStyle/>
          <a:p>
            <a:r>
              <a:rPr lang="en-US" sz="3600" b="1" dirty="0" smtClean="0"/>
              <a:t>Hard Drive</a:t>
            </a:r>
            <a:endParaRPr lang="en-US" sz="3600" b="1" dirty="0"/>
          </a:p>
        </p:txBody>
      </p:sp>
      <p:sp>
        <p:nvSpPr>
          <p:cNvPr id="10" name="TextBox 9"/>
          <p:cNvSpPr txBox="1"/>
          <p:nvPr/>
        </p:nvSpPr>
        <p:spPr>
          <a:xfrm>
            <a:off x="2057400" y="4382869"/>
            <a:ext cx="4419600" cy="646331"/>
          </a:xfrm>
          <a:prstGeom prst="rect">
            <a:avLst/>
          </a:prstGeom>
          <a:noFill/>
        </p:spPr>
        <p:txBody>
          <a:bodyPr wrap="square" rtlCol="0">
            <a:spAutoFit/>
          </a:bodyPr>
          <a:lstStyle/>
          <a:p>
            <a:r>
              <a:rPr lang="en-US" sz="3600" b="1" dirty="0" smtClean="0"/>
              <a:t>RAM</a:t>
            </a:r>
            <a:endParaRPr lang="en-US" sz="3600" b="1" dirty="0"/>
          </a:p>
        </p:txBody>
      </p:sp>
      <p:sp>
        <p:nvSpPr>
          <p:cNvPr id="11" name="TextBox 10"/>
          <p:cNvSpPr txBox="1"/>
          <p:nvPr/>
        </p:nvSpPr>
        <p:spPr>
          <a:xfrm>
            <a:off x="2057400" y="5297269"/>
            <a:ext cx="4419600" cy="646331"/>
          </a:xfrm>
          <a:prstGeom prst="rect">
            <a:avLst/>
          </a:prstGeom>
          <a:noFill/>
        </p:spPr>
        <p:txBody>
          <a:bodyPr wrap="square" rtlCol="0">
            <a:spAutoFit/>
          </a:bodyPr>
          <a:lstStyle/>
          <a:p>
            <a:r>
              <a:rPr lang="en-US" sz="3600" b="1" dirty="0" smtClean="0"/>
              <a:t>ROM</a:t>
            </a:r>
            <a:endParaRPr lang="en-US" sz="3600" b="1" dirty="0"/>
          </a:p>
        </p:txBody>
      </p:sp>
      <p:pic>
        <p:nvPicPr>
          <p:cNvPr id="12" name="Picture 2" descr="http://www.gimnazija-sedma-zg.skole.hr/Informatika/r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316069"/>
            <a:ext cx="2401864"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567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95023" y="893782"/>
            <a:ext cx="6965245" cy="32972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Correct!</a:t>
            </a:r>
            <a:br>
              <a:rPr lang="en-US" dirty="0" smtClean="0"/>
            </a:br>
            <a:r>
              <a:rPr lang="en-US" dirty="0" smtClean="0"/>
              <a:t>The ROM is where all of the Start up Files are located.</a:t>
            </a:r>
            <a:endParaRPr lang="en-US" dirty="0"/>
          </a:p>
        </p:txBody>
      </p:sp>
      <p:sp>
        <p:nvSpPr>
          <p:cNvPr id="4" name="Right Arrow 3">
            <a:hlinkClick r:id="rId2" action="ppaction://hlinksldjump"/>
          </p:cNvPr>
          <p:cNvSpPr/>
          <p:nvPr/>
        </p:nvSpPr>
        <p:spPr>
          <a:xfrm>
            <a:off x="5512158" y="4495800"/>
            <a:ext cx="26670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B790-Deco" panose="00000400000000000000" pitchFamily="2" charset="0"/>
              </a:rPr>
              <a:t>Next Question</a:t>
            </a:r>
            <a:endParaRPr lang="en-US" dirty="0">
              <a:solidFill>
                <a:srgbClr val="002060"/>
              </a:solidFill>
              <a:latin typeface="B790-Deco" panose="00000400000000000000" pitchFamily="2" charset="0"/>
            </a:endParaRPr>
          </a:p>
        </p:txBody>
      </p:sp>
    </p:spTree>
    <p:extLst>
      <p:ext uri="{BB962C8B-B14F-4D97-AF65-F5344CB8AC3E}">
        <p14:creationId xmlns:p14="http://schemas.microsoft.com/office/powerpoint/2010/main" val="2709635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696200" cy="1202485"/>
          </a:xfrm>
        </p:spPr>
        <p:txBody>
          <a:bodyPr>
            <a:noAutofit/>
          </a:bodyPr>
          <a:lstStyle/>
          <a:p>
            <a:r>
              <a:rPr lang="en-US" sz="4800" dirty="0" smtClean="0"/>
              <a:t>Sorry, the ROM is where all of the start up files are located.</a:t>
            </a:r>
            <a:endParaRPr lang="en-US" sz="4800" dirty="0"/>
          </a:p>
        </p:txBody>
      </p:sp>
      <p:sp>
        <p:nvSpPr>
          <p:cNvPr id="5" name="Right Arrow 4">
            <a:hlinkClick r:id="rId2" action="ppaction://hlinksldjump"/>
          </p:cNvPr>
          <p:cNvSpPr/>
          <p:nvPr/>
        </p:nvSpPr>
        <p:spPr>
          <a:xfrm>
            <a:off x="5715000" y="4953000"/>
            <a:ext cx="26670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B790-Deco" panose="00000400000000000000" pitchFamily="2" charset="0"/>
              </a:rPr>
              <a:t>Next Question</a:t>
            </a:r>
            <a:endParaRPr lang="en-US" dirty="0">
              <a:solidFill>
                <a:srgbClr val="002060"/>
              </a:solidFill>
              <a:latin typeface="B790-Deco" panose="00000400000000000000" pitchFamily="2" charset="0"/>
            </a:endParaRPr>
          </a:p>
        </p:txBody>
      </p:sp>
    </p:spTree>
    <p:extLst>
      <p:ext uri="{BB962C8B-B14F-4D97-AF65-F5344CB8AC3E}">
        <p14:creationId xmlns:p14="http://schemas.microsoft.com/office/powerpoint/2010/main" val="1398777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How it works</a:t>
            </a:r>
            <a:endParaRPr lang="en-US" sz="7200" b="1" dirty="0"/>
          </a:p>
        </p:txBody>
      </p:sp>
      <p:sp>
        <p:nvSpPr>
          <p:cNvPr id="3" name="Content Placeholder 2"/>
          <p:cNvSpPr>
            <a:spLocks noGrp="1"/>
          </p:cNvSpPr>
          <p:nvPr>
            <p:ph idx="1"/>
          </p:nvPr>
        </p:nvSpPr>
        <p:spPr/>
        <p:txBody>
          <a:bodyPr/>
          <a:lstStyle/>
          <a:p>
            <a:r>
              <a:rPr lang="en-US" dirty="0" smtClean="0"/>
              <a:t>You will only be allowed to click on the yellow arrows at the bottom of the page. They will appear after you’ve read and studied all of the information on the page.</a:t>
            </a:r>
          </a:p>
          <a:p>
            <a:r>
              <a:rPr lang="en-US" dirty="0" smtClean="0"/>
              <a:t>Read all of the information and follow the directions of each slide. </a:t>
            </a:r>
          </a:p>
          <a:p>
            <a:r>
              <a:rPr lang="en-US" dirty="0" smtClean="0"/>
              <a:t>There will be a short quiz at the end.</a:t>
            </a:r>
            <a:endParaRPr lang="en-US" dirty="0"/>
          </a:p>
        </p:txBody>
      </p:sp>
      <p:sp>
        <p:nvSpPr>
          <p:cNvPr id="4" name="Right Arrow 3">
            <a:hlinkClick r:id="rId2" action="ppaction://hlinksldjump"/>
          </p:cNvPr>
          <p:cNvSpPr/>
          <p:nvPr/>
        </p:nvSpPr>
        <p:spPr>
          <a:xfrm>
            <a:off x="6248400" y="5334000"/>
            <a:ext cx="1981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B790-Deco" panose="00000400000000000000" pitchFamily="2" charset="0"/>
              </a:rPr>
              <a:t>Begin</a:t>
            </a:r>
            <a:endParaRPr lang="en-US" dirty="0">
              <a:solidFill>
                <a:srgbClr val="002060"/>
              </a:solidFill>
              <a:latin typeface="B790-Deco" panose="00000400000000000000" pitchFamily="2" charset="0"/>
            </a:endParaRPr>
          </a:p>
        </p:txBody>
      </p:sp>
    </p:spTree>
    <p:extLst>
      <p:ext uri="{BB962C8B-B14F-4D97-AF65-F5344CB8AC3E}">
        <p14:creationId xmlns:p14="http://schemas.microsoft.com/office/powerpoint/2010/main" val="388339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1202485"/>
          </a:xfrm>
        </p:spPr>
        <p:txBody>
          <a:bodyPr>
            <a:normAutofit/>
          </a:bodyPr>
          <a:lstStyle/>
          <a:p>
            <a:r>
              <a:rPr lang="en-US" sz="7200" b="1" dirty="0" smtClean="0"/>
              <a:t>Quick Review</a:t>
            </a:r>
            <a:endParaRPr lang="en-US" sz="7200" b="1" dirty="0"/>
          </a:p>
        </p:txBody>
      </p:sp>
      <p:sp>
        <p:nvSpPr>
          <p:cNvPr id="3" name="TextBox 2"/>
          <p:cNvSpPr txBox="1"/>
          <p:nvPr/>
        </p:nvSpPr>
        <p:spPr>
          <a:xfrm>
            <a:off x="1447800" y="1828800"/>
            <a:ext cx="6248400" cy="461665"/>
          </a:xfrm>
          <a:prstGeom prst="rect">
            <a:avLst/>
          </a:prstGeom>
          <a:noFill/>
        </p:spPr>
        <p:txBody>
          <a:bodyPr wrap="square" rtlCol="0">
            <a:spAutoFit/>
          </a:bodyPr>
          <a:lstStyle/>
          <a:p>
            <a:pPr algn="ctr"/>
            <a:r>
              <a:rPr lang="en-US" sz="2400" b="1" dirty="0" smtClean="0"/>
              <a:t>What is hardware?</a:t>
            </a:r>
            <a:endParaRPr lang="en-US" sz="2400" b="1" dirty="0"/>
          </a:p>
        </p:txBody>
      </p:sp>
      <p:sp>
        <p:nvSpPr>
          <p:cNvPr id="4" name="Bevel 3">
            <a:hlinkClick r:id="rId2" action="ppaction://hlinksldjump"/>
          </p:cNvPr>
          <p:cNvSpPr/>
          <p:nvPr/>
        </p:nvSpPr>
        <p:spPr>
          <a:xfrm>
            <a:off x="988990" y="2590800"/>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B790-Deco" panose="00000400000000000000" pitchFamily="2" charset="0"/>
              </a:rPr>
              <a:t>A</a:t>
            </a:r>
          </a:p>
        </p:txBody>
      </p:sp>
      <p:sp>
        <p:nvSpPr>
          <p:cNvPr id="5" name="Bevel 4">
            <a:hlinkClick r:id="rId3" action="ppaction://hlinksldjump"/>
          </p:cNvPr>
          <p:cNvSpPr/>
          <p:nvPr/>
        </p:nvSpPr>
        <p:spPr>
          <a:xfrm>
            <a:off x="988990" y="3505200"/>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B790-Deco" panose="00000400000000000000" pitchFamily="2" charset="0"/>
              </a:rPr>
              <a:t>B</a:t>
            </a:r>
            <a:endParaRPr lang="en-US" sz="3600" dirty="0">
              <a:solidFill>
                <a:srgbClr val="002060"/>
              </a:solidFill>
              <a:latin typeface="B790-Deco" panose="00000400000000000000" pitchFamily="2" charset="0"/>
            </a:endParaRPr>
          </a:p>
        </p:txBody>
      </p:sp>
      <p:sp>
        <p:nvSpPr>
          <p:cNvPr id="6" name="Bevel 5">
            <a:hlinkClick r:id="rId2" action="ppaction://hlinksldjump"/>
          </p:cNvPr>
          <p:cNvSpPr/>
          <p:nvPr/>
        </p:nvSpPr>
        <p:spPr>
          <a:xfrm>
            <a:off x="988990" y="4419600"/>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B790-Deco" panose="00000400000000000000" pitchFamily="2" charset="0"/>
              </a:rPr>
              <a:t>C</a:t>
            </a:r>
            <a:endParaRPr lang="en-US" sz="3600" dirty="0">
              <a:solidFill>
                <a:srgbClr val="002060"/>
              </a:solidFill>
              <a:latin typeface="B790-Deco" panose="00000400000000000000" pitchFamily="2" charset="0"/>
            </a:endParaRPr>
          </a:p>
        </p:txBody>
      </p:sp>
      <p:sp>
        <p:nvSpPr>
          <p:cNvPr id="7" name="Bevel 6">
            <a:hlinkClick r:id="rId2" action="ppaction://hlinksldjump"/>
          </p:cNvPr>
          <p:cNvSpPr/>
          <p:nvPr/>
        </p:nvSpPr>
        <p:spPr>
          <a:xfrm>
            <a:off x="988990" y="5334000"/>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B790-Deco" panose="00000400000000000000" pitchFamily="2" charset="0"/>
              </a:rPr>
              <a:t>D</a:t>
            </a:r>
            <a:endParaRPr lang="en-US" sz="3600" dirty="0">
              <a:solidFill>
                <a:srgbClr val="002060"/>
              </a:solidFill>
              <a:latin typeface="B790-Deco" panose="00000400000000000000" pitchFamily="2" charset="0"/>
            </a:endParaRPr>
          </a:p>
        </p:txBody>
      </p:sp>
      <p:sp>
        <p:nvSpPr>
          <p:cNvPr id="8" name="TextBox 7"/>
          <p:cNvSpPr txBox="1"/>
          <p:nvPr/>
        </p:nvSpPr>
        <p:spPr>
          <a:xfrm>
            <a:off x="2057400" y="2554069"/>
            <a:ext cx="4419600" cy="646331"/>
          </a:xfrm>
          <a:prstGeom prst="rect">
            <a:avLst/>
          </a:prstGeom>
          <a:noFill/>
        </p:spPr>
        <p:txBody>
          <a:bodyPr wrap="square" rtlCol="0">
            <a:spAutoFit/>
          </a:bodyPr>
          <a:lstStyle/>
          <a:p>
            <a:r>
              <a:rPr lang="en-US" sz="3600" b="1" dirty="0" smtClean="0"/>
              <a:t>Computer Programs</a:t>
            </a:r>
            <a:endParaRPr lang="en-US" sz="3600" b="1" dirty="0"/>
          </a:p>
        </p:txBody>
      </p:sp>
      <p:sp>
        <p:nvSpPr>
          <p:cNvPr id="9" name="TextBox 8"/>
          <p:cNvSpPr txBox="1"/>
          <p:nvPr/>
        </p:nvSpPr>
        <p:spPr>
          <a:xfrm>
            <a:off x="2057400" y="3468469"/>
            <a:ext cx="6400800" cy="646331"/>
          </a:xfrm>
          <a:prstGeom prst="rect">
            <a:avLst/>
          </a:prstGeom>
          <a:noFill/>
        </p:spPr>
        <p:txBody>
          <a:bodyPr wrap="square" rtlCol="0">
            <a:spAutoFit/>
          </a:bodyPr>
          <a:lstStyle/>
          <a:p>
            <a:r>
              <a:rPr lang="en-US" sz="3600" b="1" dirty="0" smtClean="0"/>
              <a:t>Physical Parts of the Computer</a:t>
            </a:r>
            <a:endParaRPr lang="en-US" sz="3600" b="1" dirty="0"/>
          </a:p>
        </p:txBody>
      </p:sp>
      <p:sp>
        <p:nvSpPr>
          <p:cNvPr id="10" name="TextBox 9"/>
          <p:cNvSpPr txBox="1"/>
          <p:nvPr/>
        </p:nvSpPr>
        <p:spPr>
          <a:xfrm>
            <a:off x="2057400" y="4382869"/>
            <a:ext cx="4419600" cy="646331"/>
          </a:xfrm>
          <a:prstGeom prst="rect">
            <a:avLst/>
          </a:prstGeom>
          <a:noFill/>
        </p:spPr>
        <p:txBody>
          <a:bodyPr wrap="square" rtlCol="0">
            <a:spAutoFit/>
          </a:bodyPr>
          <a:lstStyle/>
          <a:p>
            <a:r>
              <a:rPr lang="en-US" sz="3600" b="1" dirty="0" smtClean="0"/>
              <a:t>The Computer</a:t>
            </a:r>
            <a:endParaRPr lang="en-US" sz="3600" b="1" dirty="0"/>
          </a:p>
        </p:txBody>
      </p:sp>
      <p:sp>
        <p:nvSpPr>
          <p:cNvPr id="11" name="TextBox 10"/>
          <p:cNvSpPr txBox="1"/>
          <p:nvPr/>
        </p:nvSpPr>
        <p:spPr>
          <a:xfrm>
            <a:off x="2057400" y="5297269"/>
            <a:ext cx="6400800" cy="646331"/>
          </a:xfrm>
          <a:prstGeom prst="rect">
            <a:avLst/>
          </a:prstGeom>
          <a:noFill/>
        </p:spPr>
        <p:txBody>
          <a:bodyPr wrap="square" rtlCol="0">
            <a:spAutoFit/>
          </a:bodyPr>
          <a:lstStyle/>
          <a:p>
            <a:r>
              <a:rPr lang="en-US" sz="3600" b="1" dirty="0" smtClean="0"/>
              <a:t>The inside of the computer</a:t>
            </a:r>
            <a:endParaRPr lang="en-US" sz="3600" b="1" dirty="0"/>
          </a:p>
        </p:txBody>
      </p:sp>
    </p:spTree>
    <p:extLst>
      <p:ext uri="{BB962C8B-B14F-4D97-AF65-F5344CB8AC3E}">
        <p14:creationId xmlns:p14="http://schemas.microsoft.com/office/powerpoint/2010/main" val="2404553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95023" y="893782"/>
            <a:ext cx="6965245" cy="329721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Correct!</a:t>
            </a:r>
            <a:br>
              <a:rPr lang="en-US" dirty="0" smtClean="0"/>
            </a:br>
            <a:r>
              <a:rPr lang="en-US" dirty="0" smtClean="0"/>
              <a:t>The Hardware is the Physical Parts of the Computer—the things that you can touch.</a:t>
            </a:r>
            <a:endParaRPr lang="en-US" dirty="0"/>
          </a:p>
        </p:txBody>
      </p:sp>
      <p:sp>
        <p:nvSpPr>
          <p:cNvPr id="4" name="Right Arrow 3">
            <a:hlinkClick r:id="rId2" action="ppaction://hlinksldjump"/>
          </p:cNvPr>
          <p:cNvSpPr/>
          <p:nvPr/>
        </p:nvSpPr>
        <p:spPr>
          <a:xfrm>
            <a:off x="5715000" y="4876800"/>
            <a:ext cx="26670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B790-Deco" panose="00000400000000000000" pitchFamily="2" charset="0"/>
              </a:rPr>
              <a:t>Next Question</a:t>
            </a:r>
            <a:endParaRPr lang="en-US" dirty="0">
              <a:solidFill>
                <a:srgbClr val="002060"/>
              </a:solidFill>
              <a:latin typeface="B790-Deco" panose="00000400000000000000" pitchFamily="2" charset="0"/>
            </a:endParaRPr>
          </a:p>
        </p:txBody>
      </p:sp>
    </p:spTree>
    <p:extLst>
      <p:ext uri="{BB962C8B-B14F-4D97-AF65-F5344CB8AC3E}">
        <p14:creationId xmlns:p14="http://schemas.microsoft.com/office/powerpoint/2010/main" val="3221588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50315"/>
            <a:ext cx="7696200" cy="1202485"/>
          </a:xfrm>
        </p:spPr>
        <p:txBody>
          <a:bodyPr>
            <a:noAutofit/>
          </a:bodyPr>
          <a:lstStyle/>
          <a:p>
            <a:r>
              <a:rPr lang="en-US" sz="4800" dirty="0" smtClean="0"/>
              <a:t>Sorry, Hardware is the physical parts of the computer. Both inside and outside, the things that you can touch. </a:t>
            </a:r>
            <a:endParaRPr lang="en-US" sz="4800" dirty="0"/>
          </a:p>
        </p:txBody>
      </p:sp>
      <p:sp>
        <p:nvSpPr>
          <p:cNvPr id="5" name="Right Arrow 4">
            <a:hlinkClick r:id="rId2" action="ppaction://hlinksldjump"/>
          </p:cNvPr>
          <p:cNvSpPr/>
          <p:nvPr/>
        </p:nvSpPr>
        <p:spPr>
          <a:xfrm>
            <a:off x="5715000" y="4953000"/>
            <a:ext cx="26670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B790-Deco" panose="00000400000000000000" pitchFamily="2" charset="0"/>
              </a:rPr>
              <a:t>Next Question</a:t>
            </a:r>
            <a:endParaRPr lang="en-US" dirty="0">
              <a:solidFill>
                <a:srgbClr val="002060"/>
              </a:solidFill>
              <a:latin typeface="B790-Deco" panose="00000400000000000000" pitchFamily="2" charset="0"/>
            </a:endParaRPr>
          </a:p>
        </p:txBody>
      </p:sp>
    </p:spTree>
    <p:extLst>
      <p:ext uri="{BB962C8B-B14F-4D97-AF65-F5344CB8AC3E}">
        <p14:creationId xmlns:p14="http://schemas.microsoft.com/office/powerpoint/2010/main" val="1937865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124200"/>
            <a:ext cx="6965245" cy="1202485"/>
          </a:xfrm>
        </p:spPr>
        <p:txBody>
          <a:bodyPr>
            <a:normAutofit fontScale="90000"/>
          </a:bodyPr>
          <a:lstStyle/>
          <a:p>
            <a:r>
              <a:rPr lang="en-US" dirty="0" smtClean="0"/>
              <a:t>Good Job.</a:t>
            </a:r>
            <a:br>
              <a:rPr lang="en-US" dirty="0" smtClean="0"/>
            </a:br>
            <a:r>
              <a:rPr lang="en-US" dirty="0"/>
              <a:t/>
            </a:r>
            <a:br>
              <a:rPr lang="en-US" dirty="0"/>
            </a:br>
            <a:r>
              <a:rPr lang="en-US" dirty="0" smtClean="0"/>
              <a:t>Please press ESC on your Keyboard and wait for Mr. Assmus’ instructions</a:t>
            </a:r>
            <a:endParaRPr lang="en-US" dirty="0"/>
          </a:p>
        </p:txBody>
      </p:sp>
    </p:spTree>
    <p:extLst>
      <p:ext uri="{BB962C8B-B14F-4D97-AF65-F5344CB8AC3E}">
        <p14:creationId xmlns:p14="http://schemas.microsoft.com/office/powerpoint/2010/main" val="1502238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1202485"/>
          </a:xfrm>
        </p:spPr>
        <p:txBody>
          <a:bodyPr>
            <a:normAutofit fontScale="90000"/>
          </a:bodyPr>
          <a:lstStyle/>
          <a:p>
            <a:r>
              <a:rPr lang="en-US" sz="8000" b="1" dirty="0" smtClean="0"/>
              <a:t>Hardware</a:t>
            </a:r>
            <a:endParaRPr lang="en-US" b="1" dirty="0"/>
          </a:p>
        </p:txBody>
      </p:sp>
      <p:sp>
        <p:nvSpPr>
          <p:cNvPr id="3" name="Content Placeholder 2"/>
          <p:cNvSpPr>
            <a:spLocks noGrp="1"/>
          </p:cNvSpPr>
          <p:nvPr>
            <p:ph idx="1"/>
          </p:nvPr>
        </p:nvSpPr>
        <p:spPr>
          <a:xfrm>
            <a:off x="1447800" y="1981200"/>
            <a:ext cx="6196405" cy="3603812"/>
          </a:xfrm>
        </p:spPr>
        <p:txBody>
          <a:bodyPr>
            <a:normAutofit lnSpcReduction="10000"/>
          </a:bodyPr>
          <a:lstStyle/>
          <a:p>
            <a:r>
              <a:rPr lang="en-US" dirty="0" smtClean="0"/>
              <a:t>Definition: </a:t>
            </a:r>
            <a:r>
              <a:rPr lang="en-US" b="1" dirty="0" smtClean="0"/>
              <a:t>The physical parts of the computer----the stuff that you can touch.</a:t>
            </a:r>
          </a:p>
          <a:p>
            <a:endParaRPr lang="en-US" dirty="0"/>
          </a:p>
          <a:p>
            <a:r>
              <a:rPr lang="en-US" dirty="0" smtClean="0"/>
              <a:t>Examples:</a:t>
            </a:r>
          </a:p>
          <a:p>
            <a:pPr lvl="1"/>
            <a:r>
              <a:rPr lang="en-US" dirty="0" smtClean="0"/>
              <a:t>Keyboard</a:t>
            </a:r>
          </a:p>
          <a:p>
            <a:pPr lvl="1"/>
            <a:r>
              <a:rPr lang="en-US" dirty="0" smtClean="0"/>
              <a:t>Mouse</a:t>
            </a:r>
          </a:p>
          <a:p>
            <a:pPr lvl="1"/>
            <a:r>
              <a:rPr lang="en-US" dirty="0" smtClean="0"/>
              <a:t>Monitor</a:t>
            </a:r>
          </a:p>
          <a:p>
            <a:pPr lvl="1"/>
            <a:r>
              <a:rPr lang="en-US" dirty="0" smtClean="0"/>
              <a:t>RAM</a:t>
            </a:r>
          </a:p>
          <a:p>
            <a:pPr lvl="1"/>
            <a:r>
              <a:rPr lang="en-US" dirty="0" smtClean="0"/>
              <a:t>Hard Drive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124200"/>
            <a:ext cx="3124200" cy="207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a:hlinkClick r:id="rId3" action="ppaction://hlinksldjump"/>
          </p:cNvPr>
          <p:cNvSpPr/>
          <p:nvPr/>
        </p:nvSpPr>
        <p:spPr>
          <a:xfrm>
            <a:off x="6644425" y="5203213"/>
            <a:ext cx="16764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B790-Deco" panose="00000400000000000000" pitchFamily="2" charset="0"/>
              </a:rPr>
              <a:t>Next</a:t>
            </a:r>
            <a:endParaRPr lang="en-US" dirty="0">
              <a:solidFill>
                <a:srgbClr val="002060"/>
              </a:solidFill>
              <a:latin typeface="B790-Deco" panose="00000400000000000000" pitchFamily="2" charset="0"/>
            </a:endParaRPr>
          </a:p>
        </p:txBody>
      </p:sp>
    </p:spTree>
    <p:extLst>
      <p:ext uri="{BB962C8B-B14F-4D97-AF65-F5344CB8AC3E}">
        <p14:creationId xmlns:p14="http://schemas.microsoft.com/office/powerpoint/2010/main" val="8046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762000"/>
            <a:ext cx="6965245" cy="1202485"/>
          </a:xfrm>
        </p:spPr>
        <p:txBody>
          <a:bodyPr>
            <a:normAutofit fontScale="90000"/>
          </a:bodyPr>
          <a:lstStyle/>
          <a:p>
            <a:r>
              <a:rPr lang="en-US" sz="8000" b="1" dirty="0" smtClean="0"/>
              <a:t>RAM</a:t>
            </a:r>
            <a:endParaRPr lang="en-US" b="1" dirty="0"/>
          </a:p>
        </p:txBody>
      </p:sp>
      <p:sp>
        <p:nvSpPr>
          <p:cNvPr id="5" name="TextBox 4"/>
          <p:cNvSpPr txBox="1"/>
          <p:nvPr/>
        </p:nvSpPr>
        <p:spPr>
          <a:xfrm>
            <a:off x="990600" y="1828800"/>
            <a:ext cx="7086600" cy="461665"/>
          </a:xfrm>
          <a:prstGeom prst="rect">
            <a:avLst/>
          </a:prstGeom>
          <a:noFill/>
        </p:spPr>
        <p:txBody>
          <a:bodyPr wrap="square" rtlCol="0">
            <a:spAutoFit/>
          </a:bodyPr>
          <a:lstStyle/>
          <a:p>
            <a:pPr algn="ctr"/>
            <a:r>
              <a:rPr lang="en-US" sz="2400" b="1" dirty="0" smtClean="0"/>
              <a:t>Random Access Memory</a:t>
            </a:r>
          </a:p>
        </p:txBody>
      </p:sp>
      <p:grpSp>
        <p:nvGrpSpPr>
          <p:cNvPr id="6" name="Group 5"/>
          <p:cNvGrpSpPr/>
          <p:nvPr/>
        </p:nvGrpSpPr>
        <p:grpSpPr>
          <a:xfrm>
            <a:off x="507642" y="3657600"/>
            <a:ext cx="3503939" cy="2862075"/>
            <a:chOff x="457200" y="2057400"/>
            <a:chExt cx="4801673" cy="4043904"/>
          </a:xfrm>
        </p:grpSpPr>
        <p:pic>
          <p:nvPicPr>
            <p:cNvPr id="7" name="Picture 2" descr="http://cdn.eteknix.com/wp-content/uploads/2011/11/RAM.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66800" y="2895600"/>
              <a:ext cx="4192073" cy="32057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cdn.eteknix.com/wp-content/uploads/2011/11/RAM.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57200" y="2057400"/>
              <a:ext cx="4192073" cy="320570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1600200" y="2258320"/>
            <a:ext cx="5943600" cy="1754326"/>
          </a:xfrm>
          <a:prstGeom prst="rect">
            <a:avLst/>
          </a:prstGeom>
          <a:noFill/>
        </p:spPr>
        <p:txBody>
          <a:bodyPr wrap="square" rtlCol="0">
            <a:spAutoFit/>
          </a:bodyPr>
          <a:lstStyle/>
          <a:p>
            <a:pPr algn="ctr"/>
            <a:r>
              <a:rPr lang="en-US" sz="3600" b="1" dirty="0" smtClean="0">
                <a:solidFill>
                  <a:srgbClr val="FF0000"/>
                </a:solidFill>
                <a:latin typeface="B790-Deco" panose="00000400000000000000" pitchFamily="2" charset="0"/>
              </a:rPr>
              <a:t>Looses all of its data when the computer is turned off</a:t>
            </a:r>
            <a:endParaRPr lang="en-US" sz="3600" b="1" dirty="0">
              <a:solidFill>
                <a:srgbClr val="FF0000"/>
              </a:solidFill>
              <a:latin typeface="B790-Deco" panose="00000400000000000000" pitchFamily="2" charset="0"/>
            </a:endParaRPr>
          </a:p>
        </p:txBody>
      </p:sp>
      <p:sp>
        <p:nvSpPr>
          <p:cNvPr id="12" name="Right Arrow 11">
            <a:hlinkClick r:id="rId4" action="ppaction://hlinksldjump"/>
          </p:cNvPr>
          <p:cNvSpPr/>
          <p:nvPr/>
        </p:nvSpPr>
        <p:spPr>
          <a:xfrm>
            <a:off x="6934200" y="5385255"/>
            <a:ext cx="1295400" cy="863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B790-Deco" panose="00000400000000000000" pitchFamily="2" charset="0"/>
              </a:rPr>
              <a:t>Next</a:t>
            </a:r>
            <a:endParaRPr lang="en-US" dirty="0">
              <a:solidFill>
                <a:srgbClr val="002060"/>
              </a:solidFill>
              <a:latin typeface="B790-Deco" panose="00000400000000000000" pitchFamily="2" charset="0"/>
            </a:endParaRPr>
          </a:p>
        </p:txBody>
      </p:sp>
    </p:spTree>
    <p:extLst>
      <p:ext uri="{BB962C8B-B14F-4D97-AF65-F5344CB8AC3E}">
        <p14:creationId xmlns:p14="http://schemas.microsoft.com/office/powerpoint/2010/main" val="199858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50115"/>
            <a:ext cx="6965245" cy="1202485"/>
          </a:xfrm>
        </p:spPr>
        <p:txBody>
          <a:bodyPr>
            <a:normAutofit/>
          </a:bodyPr>
          <a:lstStyle/>
          <a:p>
            <a:r>
              <a:rPr lang="en-US" sz="7200" b="1" dirty="0" smtClean="0"/>
              <a:t>ROM</a:t>
            </a:r>
            <a:endParaRPr lang="en-US" sz="6600" b="1" dirty="0"/>
          </a:p>
        </p:txBody>
      </p:sp>
      <p:sp>
        <p:nvSpPr>
          <p:cNvPr id="3" name="TextBox 2"/>
          <p:cNvSpPr txBox="1"/>
          <p:nvPr/>
        </p:nvSpPr>
        <p:spPr>
          <a:xfrm>
            <a:off x="1295400" y="1519535"/>
            <a:ext cx="6400800" cy="461665"/>
          </a:xfrm>
          <a:prstGeom prst="rect">
            <a:avLst/>
          </a:prstGeom>
          <a:noFill/>
        </p:spPr>
        <p:txBody>
          <a:bodyPr wrap="square" rtlCol="0">
            <a:spAutoFit/>
          </a:bodyPr>
          <a:lstStyle/>
          <a:p>
            <a:pPr algn="ctr"/>
            <a:r>
              <a:rPr lang="en-US" sz="2400" b="1" dirty="0" smtClean="0"/>
              <a:t>Read Only Memory</a:t>
            </a:r>
            <a:endParaRPr lang="en-US" sz="2400" b="1" dirty="0"/>
          </a:p>
        </p:txBody>
      </p:sp>
      <p:sp>
        <p:nvSpPr>
          <p:cNvPr id="4" name="TextBox 3"/>
          <p:cNvSpPr txBox="1"/>
          <p:nvPr/>
        </p:nvSpPr>
        <p:spPr>
          <a:xfrm>
            <a:off x="1066800" y="2057400"/>
            <a:ext cx="7086600" cy="1323439"/>
          </a:xfrm>
          <a:prstGeom prst="rect">
            <a:avLst/>
          </a:prstGeom>
          <a:noFill/>
        </p:spPr>
        <p:txBody>
          <a:bodyPr wrap="square" rtlCol="0">
            <a:spAutoFit/>
          </a:bodyPr>
          <a:lstStyle/>
          <a:p>
            <a:pPr algn="ctr"/>
            <a:r>
              <a:rPr lang="en-US" sz="4000" dirty="0" smtClean="0">
                <a:solidFill>
                  <a:srgbClr val="FF0000"/>
                </a:solidFill>
                <a:latin typeface="B790-Deco" panose="00000400000000000000" pitchFamily="2" charset="0"/>
              </a:rPr>
              <a:t>Where your Start up Files are located</a:t>
            </a:r>
            <a:endParaRPr lang="en-US" sz="4000" dirty="0">
              <a:solidFill>
                <a:srgbClr val="FF0000"/>
              </a:solidFill>
              <a:latin typeface="B790-Deco" panose="00000400000000000000" pitchFamily="2" charset="0"/>
            </a:endParaRPr>
          </a:p>
        </p:txBody>
      </p:sp>
      <p:pic>
        <p:nvPicPr>
          <p:cNvPr id="2050" name="Picture 2" descr="http://www.gimnazija-sedma-zg.skole.hr/Informatika/r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476" y="3810000"/>
            <a:ext cx="2401864" cy="1981200"/>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a:hlinkClick r:id="rId3" action="ppaction://hlinksldjump"/>
          </p:cNvPr>
          <p:cNvSpPr/>
          <p:nvPr/>
        </p:nvSpPr>
        <p:spPr>
          <a:xfrm>
            <a:off x="6934200" y="5385255"/>
            <a:ext cx="1295400" cy="863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B790-Deco" panose="00000400000000000000" pitchFamily="2" charset="0"/>
              </a:rPr>
              <a:t>Next</a:t>
            </a:r>
            <a:endParaRPr lang="en-US" dirty="0">
              <a:solidFill>
                <a:srgbClr val="002060"/>
              </a:solidFill>
              <a:latin typeface="B790-Deco" panose="00000400000000000000" pitchFamily="2" charset="0"/>
            </a:endParaRPr>
          </a:p>
        </p:txBody>
      </p:sp>
    </p:spTree>
    <p:extLst>
      <p:ext uri="{BB962C8B-B14F-4D97-AF65-F5344CB8AC3E}">
        <p14:creationId xmlns:p14="http://schemas.microsoft.com/office/powerpoint/2010/main" val="49331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smtClean="0"/>
              <a:t>CPU</a:t>
            </a:r>
            <a:endParaRPr lang="en-US" b="1" dirty="0"/>
          </a:p>
        </p:txBody>
      </p:sp>
      <p:sp>
        <p:nvSpPr>
          <p:cNvPr id="3" name="TextBox 2"/>
          <p:cNvSpPr txBox="1"/>
          <p:nvPr/>
        </p:nvSpPr>
        <p:spPr>
          <a:xfrm>
            <a:off x="1524000" y="1905000"/>
            <a:ext cx="6172200" cy="461665"/>
          </a:xfrm>
          <a:prstGeom prst="rect">
            <a:avLst/>
          </a:prstGeom>
          <a:noFill/>
        </p:spPr>
        <p:txBody>
          <a:bodyPr wrap="square" rtlCol="0">
            <a:spAutoFit/>
          </a:bodyPr>
          <a:lstStyle/>
          <a:p>
            <a:pPr algn="ctr"/>
            <a:r>
              <a:rPr lang="en-US" sz="2400" b="1" dirty="0" smtClean="0"/>
              <a:t>Central Processing Unit</a:t>
            </a:r>
            <a:endParaRPr lang="en-US" sz="2400" b="1" dirty="0"/>
          </a:p>
        </p:txBody>
      </p:sp>
      <p:sp>
        <p:nvSpPr>
          <p:cNvPr id="4" name="TextBox 3"/>
          <p:cNvSpPr txBox="1"/>
          <p:nvPr/>
        </p:nvSpPr>
        <p:spPr>
          <a:xfrm>
            <a:off x="1143000" y="2590800"/>
            <a:ext cx="6934200" cy="830997"/>
          </a:xfrm>
          <a:prstGeom prst="rect">
            <a:avLst/>
          </a:prstGeom>
          <a:noFill/>
        </p:spPr>
        <p:txBody>
          <a:bodyPr wrap="square" rtlCol="0">
            <a:spAutoFit/>
          </a:bodyPr>
          <a:lstStyle/>
          <a:p>
            <a:pPr algn="ctr"/>
            <a:r>
              <a:rPr lang="en-US" sz="2400" dirty="0" smtClean="0">
                <a:solidFill>
                  <a:srgbClr val="FF0000"/>
                </a:solidFill>
                <a:latin typeface="B790-Deco" panose="00000400000000000000" pitchFamily="2" charset="0"/>
              </a:rPr>
              <a:t>All of the computers processing goes through this part. </a:t>
            </a:r>
            <a:endParaRPr lang="en-US" sz="2400" dirty="0">
              <a:solidFill>
                <a:srgbClr val="FF0000"/>
              </a:solidFill>
              <a:latin typeface="B790-Deco" panose="00000400000000000000" pitchFamily="2"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733800"/>
            <a:ext cx="221932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a:hlinkClick r:id="rId3" action="ppaction://hlinksldjump"/>
          </p:cNvPr>
          <p:cNvSpPr/>
          <p:nvPr/>
        </p:nvSpPr>
        <p:spPr>
          <a:xfrm>
            <a:off x="6934200" y="5385255"/>
            <a:ext cx="1295400" cy="863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B790-Deco" panose="00000400000000000000" pitchFamily="2" charset="0"/>
              </a:rPr>
              <a:t>Next</a:t>
            </a:r>
            <a:endParaRPr lang="en-US" dirty="0">
              <a:solidFill>
                <a:srgbClr val="002060"/>
              </a:solidFill>
              <a:latin typeface="B790-Deco" panose="00000400000000000000" pitchFamily="2" charset="0"/>
            </a:endParaRPr>
          </a:p>
        </p:txBody>
      </p:sp>
    </p:spTree>
    <p:extLst>
      <p:ext uri="{BB962C8B-B14F-4D97-AF65-F5344CB8AC3E}">
        <p14:creationId xmlns:p14="http://schemas.microsoft.com/office/powerpoint/2010/main" val="265099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1202485"/>
          </a:xfrm>
        </p:spPr>
        <p:txBody>
          <a:bodyPr>
            <a:normAutofit/>
          </a:bodyPr>
          <a:lstStyle/>
          <a:p>
            <a:r>
              <a:rPr lang="en-US" sz="7200" b="1" dirty="0" smtClean="0"/>
              <a:t>Hard Drive</a:t>
            </a:r>
            <a:endParaRPr lang="en-US" sz="7200" b="1" dirty="0"/>
          </a:p>
        </p:txBody>
      </p:sp>
      <p:sp>
        <p:nvSpPr>
          <p:cNvPr id="3" name="TextBox 2"/>
          <p:cNvSpPr txBox="1"/>
          <p:nvPr/>
        </p:nvSpPr>
        <p:spPr>
          <a:xfrm>
            <a:off x="1595907" y="2057400"/>
            <a:ext cx="5943600" cy="1323439"/>
          </a:xfrm>
          <a:prstGeom prst="rect">
            <a:avLst/>
          </a:prstGeom>
          <a:noFill/>
        </p:spPr>
        <p:txBody>
          <a:bodyPr wrap="square" rtlCol="0">
            <a:spAutoFit/>
          </a:bodyPr>
          <a:lstStyle/>
          <a:p>
            <a:pPr algn="ctr"/>
            <a:r>
              <a:rPr lang="en-US" sz="4000" b="1" dirty="0" smtClean="0">
                <a:solidFill>
                  <a:srgbClr val="FF0000"/>
                </a:solidFill>
                <a:latin typeface="B790-Deco" panose="00000400000000000000" pitchFamily="2" charset="0"/>
              </a:rPr>
              <a:t>Main Storage of a computer</a:t>
            </a:r>
            <a:endParaRPr lang="en-US" sz="4000" b="1" dirty="0">
              <a:solidFill>
                <a:srgbClr val="FF0000"/>
              </a:solidFill>
              <a:latin typeface="B790-Deco" panose="00000400000000000000" pitchFamily="2"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3380839"/>
            <a:ext cx="3661893" cy="2853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a:hlinkClick r:id="rId3" action="ppaction://hlinksldjump"/>
          </p:cNvPr>
          <p:cNvSpPr/>
          <p:nvPr/>
        </p:nvSpPr>
        <p:spPr>
          <a:xfrm>
            <a:off x="6934200" y="5385255"/>
            <a:ext cx="1295400" cy="863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B790-Deco" panose="00000400000000000000" pitchFamily="2" charset="0"/>
              </a:rPr>
              <a:t>Next</a:t>
            </a:r>
            <a:endParaRPr lang="en-US" dirty="0">
              <a:solidFill>
                <a:srgbClr val="002060"/>
              </a:solidFill>
              <a:latin typeface="B790-Deco" panose="00000400000000000000" pitchFamily="2" charset="0"/>
            </a:endParaRPr>
          </a:p>
        </p:txBody>
      </p:sp>
    </p:spTree>
    <p:extLst>
      <p:ext uri="{BB962C8B-B14F-4D97-AF65-F5344CB8AC3E}">
        <p14:creationId xmlns:p14="http://schemas.microsoft.com/office/powerpoint/2010/main" val="285487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1202485"/>
          </a:xfrm>
        </p:spPr>
        <p:txBody>
          <a:bodyPr>
            <a:normAutofit/>
          </a:bodyPr>
          <a:lstStyle/>
          <a:p>
            <a:r>
              <a:rPr lang="en-US" sz="7200" b="1" dirty="0" smtClean="0"/>
              <a:t>Quick Review</a:t>
            </a:r>
            <a:endParaRPr lang="en-US" sz="7200" b="1" dirty="0"/>
          </a:p>
        </p:txBody>
      </p:sp>
      <p:sp>
        <p:nvSpPr>
          <p:cNvPr id="3" name="TextBox 2"/>
          <p:cNvSpPr txBox="1"/>
          <p:nvPr/>
        </p:nvSpPr>
        <p:spPr>
          <a:xfrm>
            <a:off x="1447800" y="1828800"/>
            <a:ext cx="6248400" cy="461665"/>
          </a:xfrm>
          <a:prstGeom prst="rect">
            <a:avLst/>
          </a:prstGeom>
          <a:noFill/>
        </p:spPr>
        <p:txBody>
          <a:bodyPr wrap="square" rtlCol="0">
            <a:spAutoFit/>
          </a:bodyPr>
          <a:lstStyle/>
          <a:p>
            <a:pPr algn="ctr"/>
            <a:r>
              <a:rPr lang="en-US" sz="2400" b="1" dirty="0" smtClean="0"/>
              <a:t>What is the Main Storage Area of a Computer?</a:t>
            </a:r>
            <a:endParaRPr lang="en-US" sz="2400" b="1" dirty="0"/>
          </a:p>
        </p:txBody>
      </p:sp>
      <p:sp>
        <p:nvSpPr>
          <p:cNvPr id="4" name="Bevel 3">
            <a:hlinkClick r:id="rId2" action="ppaction://hlinksldjump"/>
          </p:cNvPr>
          <p:cNvSpPr/>
          <p:nvPr/>
        </p:nvSpPr>
        <p:spPr>
          <a:xfrm>
            <a:off x="988990" y="2590800"/>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B790-Deco" panose="00000400000000000000" pitchFamily="2" charset="0"/>
              </a:rPr>
              <a:t>A</a:t>
            </a:r>
            <a:endParaRPr lang="en-US" sz="3600" dirty="0">
              <a:solidFill>
                <a:srgbClr val="002060"/>
              </a:solidFill>
              <a:latin typeface="B790-Deco" panose="00000400000000000000" pitchFamily="2" charset="0"/>
            </a:endParaRPr>
          </a:p>
        </p:txBody>
      </p:sp>
      <p:sp>
        <p:nvSpPr>
          <p:cNvPr id="5" name="Bevel 4">
            <a:hlinkClick r:id="rId3" action="ppaction://hlinksldjump"/>
          </p:cNvPr>
          <p:cNvSpPr/>
          <p:nvPr/>
        </p:nvSpPr>
        <p:spPr>
          <a:xfrm>
            <a:off x="988990" y="3505200"/>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B790-Deco" panose="00000400000000000000" pitchFamily="2" charset="0"/>
              </a:rPr>
              <a:t>B</a:t>
            </a:r>
            <a:endParaRPr lang="en-US" sz="3600" dirty="0">
              <a:solidFill>
                <a:srgbClr val="002060"/>
              </a:solidFill>
              <a:latin typeface="B790-Deco" panose="00000400000000000000" pitchFamily="2" charset="0"/>
            </a:endParaRPr>
          </a:p>
        </p:txBody>
      </p:sp>
      <p:sp>
        <p:nvSpPr>
          <p:cNvPr id="6" name="Bevel 5">
            <a:hlinkClick r:id="rId2" action="ppaction://hlinksldjump"/>
          </p:cNvPr>
          <p:cNvSpPr/>
          <p:nvPr/>
        </p:nvSpPr>
        <p:spPr>
          <a:xfrm>
            <a:off x="988990" y="4419600"/>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B790-Deco" panose="00000400000000000000" pitchFamily="2" charset="0"/>
              </a:rPr>
              <a:t>C</a:t>
            </a:r>
            <a:endParaRPr lang="en-US" sz="3600" dirty="0">
              <a:solidFill>
                <a:srgbClr val="002060"/>
              </a:solidFill>
              <a:latin typeface="B790-Deco" panose="00000400000000000000" pitchFamily="2" charset="0"/>
            </a:endParaRPr>
          </a:p>
        </p:txBody>
      </p:sp>
      <p:sp>
        <p:nvSpPr>
          <p:cNvPr id="7" name="Bevel 6">
            <a:hlinkClick r:id="rId2" action="ppaction://hlinksldjump"/>
          </p:cNvPr>
          <p:cNvSpPr/>
          <p:nvPr/>
        </p:nvSpPr>
        <p:spPr>
          <a:xfrm>
            <a:off x="988990" y="5334000"/>
            <a:ext cx="685800" cy="685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B790-Deco" panose="00000400000000000000" pitchFamily="2" charset="0"/>
              </a:rPr>
              <a:t>D</a:t>
            </a:r>
            <a:endParaRPr lang="en-US" sz="3600" b="1" dirty="0">
              <a:solidFill>
                <a:srgbClr val="002060"/>
              </a:solidFill>
              <a:latin typeface="B790-Deco" panose="00000400000000000000" pitchFamily="2" charset="0"/>
            </a:endParaRPr>
          </a:p>
        </p:txBody>
      </p:sp>
      <p:sp>
        <p:nvSpPr>
          <p:cNvPr id="8" name="TextBox 7"/>
          <p:cNvSpPr txBox="1"/>
          <p:nvPr/>
        </p:nvSpPr>
        <p:spPr>
          <a:xfrm>
            <a:off x="2057400" y="2554069"/>
            <a:ext cx="4419600" cy="646331"/>
          </a:xfrm>
          <a:prstGeom prst="rect">
            <a:avLst/>
          </a:prstGeom>
          <a:noFill/>
        </p:spPr>
        <p:txBody>
          <a:bodyPr wrap="square" rtlCol="0">
            <a:spAutoFit/>
          </a:bodyPr>
          <a:lstStyle/>
          <a:p>
            <a:r>
              <a:rPr lang="en-US" sz="3600" b="1" dirty="0" smtClean="0"/>
              <a:t>CPU</a:t>
            </a:r>
            <a:endParaRPr lang="en-US" sz="3600" b="1" dirty="0"/>
          </a:p>
        </p:txBody>
      </p:sp>
      <p:sp>
        <p:nvSpPr>
          <p:cNvPr id="9" name="TextBox 8"/>
          <p:cNvSpPr txBox="1"/>
          <p:nvPr/>
        </p:nvSpPr>
        <p:spPr>
          <a:xfrm>
            <a:off x="2057400" y="3468469"/>
            <a:ext cx="4419600" cy="646331"/>
          </a:xfrm>
          <a:prstGeom prst="rect">
            <a:avLst/>
          </a:prstGeom>
          <a:noFill/>
        </p:spPr>
        <p:txBody>
          <a:bodyPr wrap="square" rtlCol="0">
            <a:spAutoFit/>
          </a:bodyPr>
          <a:lstStyle/>
          <a:p>
            <a:r>
              <a:rPr lang="en-US" sz="3600" b="1" dirty="0" smtClean="0"/>
              <a:t>Hard Drive</a:t>
            </a:r>
            <a:endParaRPr lang="en-US" sz="3600" b="1" dirty="0"/>
          </a:p>
        </p:txBody>
      </p:sp>
      <p:sp>
        <p:nvSpPr>
          <p:cNvPr id="10" name="TextBox 9"/>
          <p:cNvSpPr txBox="1"/>
          <p:nvPr/>
        </p:nvSpPr>
        <p:spPr>
          <a:xfrm>
            <a:off x="2057400" y="4382869"/>
            <a:ext cx="4419600" cy="646331"/>
          </a:xfrm>
          <a:prstGeom prst="rect">
            <a:avLst/>
          </a:prstGeom>
          <a:noFill/>
        </p:spPr>
        <p:txBody>
          <a:bodyPr wrap="square" rtlCol="0">
            <a:spAutoFit/>
          </a:bodyPr>
          <a:lstStyle/>
          <a:p>
            <a:r>
              <a:rPr lang="en-US" sz="3600" b="1" dirty="0" smtClean="0"/>
              <a:t>RAM</a:t>
            </a:r>
            <a:endParaRPr lang="en-US" sz="3600" b="1" dirty="0"/>
          </a:p>
        </p:txBody>
      </p:sp>
      <p:sp>
        <p:nvSpPr>
          <p:cNvPr id="11" name="TextBox 10"/>
          <p:cNvSpPr txBox="1"/>
          <p:nvPr/>
        </p:nvSpPr>
        <p:spPr>
          <a:xfrm>
            <a:off x="2057400" y="5297269"/>
            <a:ext cx="4419600" cy="646331"/>
          </a:xfrm>
          <a:prstGeom prst="rect">
            <a:avLst/>
          </a:prstGeom>
          <a:noFill/>
        </p:spPr>
        <p:txBody>
          <a:bodyPr wrap="square" rtlCol="0">
            <a:spAutoFit/>
          </a:bodyPr>
          <a:lstStyle/>
          <a:p>
            <a:r>
              <a:rPr lang="en-US" sz="3600" b="1" dirty="0" smtClean="0"/>
              <a:t>ROM</a:t>
            </a:r>
            <a:endParaRPr lang="en-US" sz="3600" b="1" dirty="0"/>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8700" y="2933700"/>
            <a:ext cx="3276600" cy="255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41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3297218"/>
          </a:xfrm>
        </p:spPr>
        <p:txBody>
          <a:bodyPr>
            <a:normAutofit/>
          </a:bodyPr>
          <a:lstStyle/>
          <a:p>
            <a:r>
              <a:rPr lang="en-US" dirty="0" smtClean="0"/>
              <a:t>Correct!</a:t>
            </a:r>
            <a:br>
              <a:rPr lang="en-US" dirty="0" smtClean="0"/>
            </a:br>
            <a:r>
              <a:rPr lang="en-US" dirty="0" smtClean="0"/>
              <a:t>The Main Storage Area on a computer is the Hard Drive </a:t>
            </a:r>
            <a:endParaRPr lang="en-US" dirty="0"/>
          </a:p>
        </p:txBody>
      </p:sp>
      <p:sp>
        <p:nvSpPr>
          <p:cNvPr id="3" name="Right Arrow 2">
            <a:hlinkClick r:id="rId2" action="ppaction://hlinksldjump"/>
          </p:cNvPr>
          <p:cNvSpPr/>
          <p:nvPr/>
        </p:nvSpPr>
        <p:spPr>
          <a:xfrm>
            <a:off x="5715000" y="4953000"/>
            <a:ext cx="26670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B790-Deco" panose="00000400000000000000" pitchFamily="2" charset="0"/>
              </a:rPr>
              <a:t>Next Question</a:t>
            </a:r>
            <a:endParaRPr lang="en-US" dirty="0">
              <a:solidFill>
                <a:srgbClr val="002060"/>
              </a:solidFill>
              <a:latin typeface="B790-Deco" panose="00000400000000000000" pitchFamily="2"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550651"/>
            <a:ext cx="3276600" cy="255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578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1160</TotalTime>
  <Words>377</Words>
  <Application>Microsoft Office PowerPoint</Application>
  <PresentationFormat>On-screen Show (4:3)</PresentationFormat>
  <Paragraphs>104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Pushpin</vt:lpstr>
      <vt:lpstr>Computer Hardware</vt:lpstr>
      <vt:lpstr>How it works</vt:lpstr>
      <vt:lpstr>Hardware</vt:lpstr>
      <vt:lpstr>RAM</vt:lpstr>
      <vt:lpstr>ROM</vt:lpstr>
      <vt:lpstr>CPU</vt:lpstr>
      <vt:lpstr>Hard Drive</vt:lpstr>
      <vt:lpstr>Quick Review</vt:lpstr>
      <vt:lpstr>Correct! The Main Storage Area on a computer is the Hard Drive </vt:lpstr>
      <vt:lpstr>Sorry, the main storage area on the computer is your Hard Drive.</vt:lpstr>
      <vt:lpstr>Quick Review</vt:lpstr>
      <vt:lpstr>PowerPoint Presentation</vt:lpstr>
      <vt:lpstr>Sorry, the RAM looses all of its data when the computer is turned off.</vt:lpstr>
      <vt:lpstr>Quick Review</vt:lpstr>
      <vt:lpstr>PowerPoint Presentation</vt:lpstr>
      <vt:lpstr>Sorry, the CPU is the device in which all the computers processing goes through.</vt:lpstr>
      <vt:lpstr>Quick Review</vt:lpstr>
      <vt:lpstr>PowerPoint Presentation</vt:lpstr>
      <vt:lpstr>Sorry, the ROM is where all of the start up files are located.</vt:lpstr>
      <vt:lpstr>Quick Review</vt:lpstr>
      <vt:lpstr>PowerPoint Presentation</vt:lpstr>
      <vt:lpstr>Sorry, Hardware is the physical parts of the computer. Both inside and outside, the things that you can touch. </vt:lpstr>
      <vt:lpstr>Good Job.  Please press ESC on your Keyboard and wait for Mr. Assmus’ instructions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Hardware</dc:title>
  <dc:creator>asdteacher</dc:creator>
  <cp:lastModifiedBy>A_Judson</cp:lastModifiedBy>
  <cp:revision>21</cp:revision>
  <dcterms:created xsi:type="dcterms:W3CDTF">2014-01-11T21:13:32Z</dcterms:created>
  <dcterms:modified xsi:type="dcterms:W3CDTF">2014-01-29T14:21:26Z</dcterms:modified>
</cp:coreProperties>
</file>