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3" r:id="rId3"/>
    <p:sldId id="314" r:id="rId4"/>
    <p:sldId id="294" r:id="rId5"/>
    <p:sldId id="295" r:id="rId6"/>
    <p:sldId id="312" r:id="rId7"/>
    <p:sldId id="296" r:id="rId8"/>
    <p:sldId id="266" r:id="rId9"/>
    <p:sldId id="269" r:id="rId10"/>
    <p:sldId id="270" r:id="rId11"/>
    <p:sldId id="272" r:id="rId12"/>
    <p:sldId id="274" r:id="rId13"/>
    <p:sldId id="297" r:id="rId14"/>
    <p:sldId id="315" r:id="rId15"/>
    <p:sldId id="298" r:id="rId16"/>
    <p:sldId id="299" r:id="rId17"/>
    <p:sldId id="289" r:id="rId18"/>
    <p:sldId id="278" r:id="rId19"/>
    <p:sldId id="307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99FF"/>
    <a:srgbClr val="FF66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3" autoAdjust="0"/>
    <p:restoredTop sz="94660"/>
  </p:normalViewPr>
  <p:slideViewPr>
    <p:cSldViewPr>
      <p:cViewPr>
        <p:scale>
          <a:sx n="60" d="100"/>
          <a:sy n="60" d="100"/>
        </p:scale>
        <p:origin x="-1326" y="-18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Spending Plan Major Expenditures</c:v>
                </c:pt>
              </c:strCache>
            </c:strRef>
          </c:tx>
          <c:dPt>
            <c:idx val="0"/>
            <c:bubble3D val="0"/>
            <c:spPr>
              <a:solidFill>
                <a:schemeClr val="bg2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1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3399FF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Housing </c:v>
                </c:pt>
                <c:pt idx="1">
                  <c:v>Transportation</c:v>
                </c:pt>
                <c:pt idx="2">
                  <c:v>Food</c:v>
                </c:pt>
                <c:pt idx="3">
                  <c:v>Insurance</c:v>
                </c:pt>
                <c:pt idx="4">
                  <c:v>Other</c:v>
                </c:pt>
                <c:pt idx="5">
                  <c:v>Saving</c:v>
                </c:pt>
                <c:pt idx="6">
                  <c:v>Retirement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</c:v>
                </c:pt>
                <c:pt idx="1">
                  <c:v>0.15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0.2</c:v>
                </c:pt>
                <c:pt idx="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8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Spending Plan Major Expenditures</c:v>
                </c:pt>
              </c:strCache>
            </c:strRef>
          </c:tx>
          <c:dPt>
            <c:idx val="0"/>
            <c:bubble3D val="0"/>
            <c:explosion val="13"/>
            <c:spPr>
              <a:solidFill>
                <a:schemeClr val="bg2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1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3399FF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Housing </c:v>
                </c:pt>
                <c:pt idx="1">
                  <c:v>Transportation</c:v>
                </c:pt>
                <c:pt idx="2">
                  <c:v>Food</c:v>
                </c:pt>
                <c:pt idx="3">
                  <c:v>Insurance</c:v>
                </c:pt>
                <c:pt idx="4">
                  <c:v>Other</c:v>
                </c:pt>
                <c:pt idx="5">
                  <c:v>Saving</c:v>
                </c:pt>
                <c:pt idx="6">
                  <c:v>Retirement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</c:v>
                </c:pt>
                <c:pt idx="1">
                  <c:v>0.15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0.2</c:v>
                </c:pt>
                <c:pt idx="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8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Spending Plan Major Expenditures</c:v>
                </c:pt>
              </c:strCache>
            </c:strRef>
          </c:tx>
          <c:dPt>
            <c:idx val="0"/>
            <c:bubble3D val="0"/>
            <c:spPr>
              <a:solidFill>
                <a:schemeClr val="bg2"/>
              </a:solidFill>
            </c:spPr>
          </c:dPt>
          <c:dPt>
            <c:idx val="1"/>
            <c:bubble3D val="0"/>
            <c:explosion val="14"/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1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3399FF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Housing </c:v>
                </c:pt>
                <c:pt idx="1">
                  <c:v>Transportation</c:v>
                </c:pt>
                <c:pt idx="2">
                  <c:v>Food</c:v>
                </c:pt>
                <c:pt idx="3">
                  <c:v>Insurance</c:v>
                </c:pt>
                <c:pt idx="4">
                  <c:v>Other</c:v>
                </c:pt>
                <c:pt idx="5">
                  <c:v>Saving</c:v>
                </c:pt>
                <c:pt idx="6">
                  <c:v>Retirement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</c:v>
                </c:pt>
                <c:pt idx="1">
                  <c:v>0.15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0.2</c:v>
                </c:pt>
                <c:pt idx="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8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Spending Plan Major Expenditures</c:v>
                </c:pt>
              </c:strCache>
            </c:strRef>
          </c:tx>
          <c:dPt>
            <c:idx val="0"/>
            <c:bubble3D val="0"/>
            <c:spPr>
              <a:solidFill>
                <a:schemeClr val="bg2"/>
              </a:solidFill>
            </c:spPr>
          </c:dPt>
          <c:dPt>
            <c:idx val="2"/>
            <c:bubble3D val="0"/>
            <c:explosion val="15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1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3399FF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Housing </c:v>
                </c:pt>
                <c:pt idx="1">
                  <c:v>Transportation</c:v>
                </c:pt>
                <c:pt idx="2">
                  <c:v>Food</c:v>
                </c:pt>
                <c:pt idx="3">
                  <c:v>Insurance</c:v>
                </c:pt>
                <c:pt idx="4">
                  <c:v>Other</c:v>
                </c:pt>
                <c:pt idx="5">
                  <c:v>Saving</c:v>
                </c:pt>
                <c:pt idx="6">
                  <c:v>Retirement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</c:v>
                </c:pt>
                <c:pt idx="1">
                  <c:v>0.15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0.2</c:v>
                </c:pt>
                <c:pt idx="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8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Spending Plan Major Expenditures</c:v>
                </c:pt>
              </c:strCache>
            </c:strRef>
          </c:tx>
          <c:dPt>
            <c:idx val="0"/>
            <c:bubble3D val="0"/>
            <c:spPr>
              <a:solidFill>
                <a:schemeClr val="bg2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explosion val="13"/>
            <c:spPr>
              <a:solidFill>
                <a:schemeClr val="accent1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3399FF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Housing </c:v>
                </c:pt>
                <c:pt idx="1">
                  <c:v>Transportation</c:v>
                </c:pt>
                <c:pt idx="2">
                  <c:v>Food</c:v>
                </c:pt>
                <c:pt idx="3">
                  <c:v>Insurance</c:v>
                </c:pt>
                <c:pt idx="4">
                  <c:v>Other</c:v>
                </c:pt>
                <c:pt idx="5">
                  <c:v>Saving</c:v>
                </c:pt>
                <c:pt idx="6">
                  <c:v>Retirement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</c:v>
                </c:pt>
                <c:pt idx="1">
                  <c:v>0.15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0.2</c:v>
                </c:pt>
                <c:pt idx="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8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Spending Plan Major Expenditures</c:v>
                </c:pt>
              </c:strCache>
            </c:strRef>
          </c:tx>
          <c:dPt>
            <c:idx val="0"/>
            <c:bubble3D val="0"/>
            <c:spPr>
              <a:solidFill>
                <a:schemeClr val="bg2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accent1"/>
              </a:solidFill>
            </c:spPr>
          </c:dPt>
          <c:dPt>
            <c:idx val="4"/>
            <c:bubble3D val="0"/>
            <c:explosion val="16"/>
            <c:spPr>
              <a:solidFill>
                <a:srgbClr val="7030A0"/>
              </a:solidFill>
            </c:spPr>
          </c:dPt>
          <c:dPt>
            <c:idx val="5"/>
            <c:bubble3D val="0"/>
            <c:explosion val="14"/>
            <c:spPr>
              <a:solidFill>
                <a:srgbClr val="3399FF"/>
              </a:solidFill>
            </c:spPr>
          </c:dPt>
          <c:dPt>
            <c:idx val="6"/>
            <c:bubble3D val="0"/>
            <c:explosion val="1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Housing </c:v>
                </c:pt>
                <c:pt idx="1">
                  <c:v>Transportation</c:v>
                </c:pt>
                <c:pt idx="2">
                  <c:v>Food</c:v>
                </c:pt>
                <c:pt idx="3">
                  <c:v>Insurance</c:v>
                </c:pt>
                <c:pt idx="4">
                  <c:v>Other</c:v>
                </c:pt>
                <c:pt idx="5">
                  <c:v>Saving</c:v>
                </c:pt>
                <c:pt idx="6">
                  <c:v>Retirement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</c:v>
                </c:pt>
                <c:pt idx="1">
                  <c:v>0.15</c:v>
                </c:pt>
                <c:pt idx="2">
                  <c:v>0.1</c:v>
                </c:pt>
                <c:pt idx="3">
                  <c:v>0.05</c:v>
                </c:pt>
                <c:pt idx="4">
                  <c:v>0.1</c:v>
                </c:pt>
                <c:pt idx="5">
                  <c:v>0.2</c:v>
                </c:pt>
                <c:pt idx="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8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699F9-EE8D-4F50-B7B6-76ECB644A0F4}" type="doc">
      <dgm:prSet loTypeId="urn:microsoft.com/office/officeart/2005/8/layout/lProcess1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B3E4D5D-74EB-4B19-A13B-D06CB9815E69}">
      <dgm:prSet phldrT="[Text]"/>
      <dgm:spPr/>
      <dgm:t>
        <a:bodyPr/>
        <a:lstStyle/>
        <a:p>
          <a:endParaRPr lang="en-US" dirty="0"/>
        </a:p>
      </dgm:t>
    </dgm:pt>
    <dgm:pt modelId="{8E2E3AFE-436D-4B1D-9C4A-C040F366B423}" type="parTrans" cxnId="{E7581C04-E03A-4BF0-85DC-EAFFAB256668}">
      <dgm:prSet/>
      <dgm:spPr/>
      <dgm:t>
        <a:bodyPr/>
        <a:lstStyle/>
        <a:p>
          <a:endParaRPr lang="en-US"/>
        </a:p>
      </dgm:t>
    </dgm:pt>
    <dgm:pt modelId="{20200B45-7B87-40ED-9436-09620B00A5C5}" type="sibTrans" cxnId="{E7581C04-E03A-4BF0-85DC-EAFFAB256668}">
      <dgm:prSet/>
      <dgm:spPr/>
      <dgm:t>
        <a:bodyPr/>
        <a:lstStyle/>
        <a:p>
          <a:endParaRPr lang="en-US"/>
        </a:p>
      </dgm:t>
    </dgm:pt>
    <dgm:pt modelId="{3A6C7DA1-E0CD-478C-910F-6B69C5051414}">
      <dgm:prSet phldrT="[Text]"/>
      <dgm:spPr/>
      <dgm:t>
        <a:bodyPr/>
        <a:lstStyle/>
        <a:p>
          <a:endParaRPr lang="en-US" dirty="0"/>
        </a:p>
      </dgm:t>
    </dgm:pt>
    <dgm:pt modelId="{002DD6F3-E6F9-4A2F-B4A0-77209106E022}" type="parTrans" cxnId="{98C1E505-6458-46DA-8DB9-23CFC7A783B0}">
      <dgm:prSet/>
      <dgm:spPr/>
      <dgm:t>
        <a:bodyPr/>
        <a:lstStyle/>
        <a:p>
          <a:endParaRPr lang="en-US"/>
        </a:p>
      </dgm:t>
    </dgm:pt>
    <dgm:pt modelId="{42E36BDA-969F-4089-A3F8-918F7AA70BC8}" type="sibTrans" cxnId="{98C1E505-6458-46DA-8DB9-23CFC7A783B0}">
      <dgm:prSet/>
      <dgm:spPr/>
      <dgm:t>
        <a:bodyPr/>
        <a:lstStyle/>
        <a:p>
          <a:endParaRPr lang="en-US"/>
        </a:p>
      </dgm:t>
    </dgm:pt>
    <dgm:pt modelId="{9882CA7C-E22D-41EE-846D-A14523062DD5}" type="pres">
      <dgm:prSet presAssocID="{6FA699F9-EE8D-4F50-B7B6-76ECB644A0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025DBF-C172-47A0-A9C1-8774EDDE99B9}" type="pres">
      <dgm:prSet presAssocID="{8B3E4D5D-74EB-4B19-A13B-D06CB9815E69}" presName="vertFlow" presStyleCnt="0"/>
      <dgm:spPr/>
      <dgm:t>
        <a:bodyPr/>
        <a:lstStyle/>
        <a:p>
          <a:endParaRPr lang="en-US"/>
        </a:p>
      </dgm:t>
    </dgm:pt>
    <dgm:pt modelId="{CB1398C2-511F-4124-A512-65A4EE9687D3}" type="pres">
      <dgm:prSet presAssocID="{8B3E4D5D-74EB-4B19-A13B-D06CB9815E69}" presName="header" presStyleLbl="node1" presStyleIdx="0" presStyleCnt="1" custScaleY="227024"/>
      <dgm:spPr/>
      <dgm:t>
        <a:bodyPr/>
        <a:lstStyle/>
        <a:p>
          <a:endParaRPr lang="en-US"/>
        </a:p>
      </dgm:t>
    </dgm:pt>
    <dgm:pt modelId="{79908998-38F4-49C3-A987-F6EB058A0DB1}" type="pres">
      <dgm:prSet presAssocID="{002DD6F3-E6F9-4A2F-B4A0-77209106E022}" presName="parTrans" presStyleLbl="sibTrans2D1" presStyleIdx="0" presStyleCnt="1"/>
      <dgm:spPr/>
      <dgm:t>
        <a:bodyPr/>
        <a:lstStyle/>
        <a:p>
          <a:endParaRPr lang="en-US"/>
        </a:p>
      </dgm:t>
    </dgm:pt>
    <dgm:pt modelId="{752CD83E-DEAF-4737-87AC-4E92C85CEB95}" type="pres">
      <dgm:prSet presAssocID="{3A6C7DA1-E0CD-478C-910F-6B69C5051414}" presName="child" presStyleLbl="alignAccFollowNode1" presStyleIdx="0" presStyleCnt="1" custScaleY="1134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CB2D28-B0C3-4455-BDC6-56B7DEC68E71}" type="presOf" srcId="{002DD6F3-E6F9-4A2F-B4A0-77209106E022}" destId="{79908998-38F4-49C3-A987-F6EB058A0DB1}" srcOrd="0" destOrd="0" presId="urn:microsoft.com/office/officeart/2005/8/layout/lProcess1"/>
    <dgm:cxn modelId="{98C1E505-6458-46DA-8DB9-23CFC7A783B0}" srcId="{8B3E4D5D-74EB-4B19-A13B-D06CB9815E69}" destId="{3A6C7DA1-E0CD-478C-910F-6B69C5051414}" srcOrd="0" destOrd="0" parTransId="{002DD6F3-E6F9-4A2F-B4A0-77209106E022}" sibTransId="{42E36BDA-969F-4089-A3F8-918F7AA70BC8}"/>
    <dgm:cxn modelId="{9AF10FD2-254F-46E1-BA87-AE8CDC557FE8}" type="presOf" srcId="{8B3E4D5D-74EB-4B19-A13B-D06CB9815E69}" destId="{CB1398C2-511F-4124-A512-65A4EE9687D3}" srcOrd="0" destOrd="0" presId="urn:microsoft.com/office/officeart/2005/8/layout/lProcess1"/>
    <dgm:cxn modelId="{E7581C04-E03A-4BF0-85DC-EAFFAB256668}" srcId="{6FA699F9-EE8D-4F50-B7B6-76ECB644A0F4}" destId="{8B3E4D5D-74EB-4B19-A13B-D06CB9815E69}" srcOrd="0" destOrd="0" parTransId="{8E2E3AFE-436D-4B1D-9C4A-C040F366B423}" sibTransId="{20200B45-7B87-40ED-9436-09620B00A5C5}"/>
    <dgm:cxn modelId="{D56EF084-887D-47AE-B668-E62309790E19}" type="presOf" srcId="{3A6C7DA1-E0CD-478C-910F-6B69C5051414}" destId="{752CD83E-DEAF-4737-87AC-4E92C85CEB95}" srcOrd="0" destOrd="0" presId="urn:microsoft.com/office/officeart/2005/8/layout/lProcess1"/>
    <dgm:cxn modelId="{D2901F1C-EE83-44BF-B1A2-BB8006D53279}" type="presOf" srcId="{6FA699F9-EE8D-4F50-B7B6-76ECB644A0F4}" destId="{9882CA7C-E22D-41EE-846D-A14523062DD5}" srcOrd="0" destOrd="0" presId="urn:microsoft.com/office/officeart/2005/8/layout/lProcess1"/>
    <dgm:cxn modelId="{C6F4BE6C-CC4D-4D5A-B696-2090E1ED3E74}" type="presParOf" srcId="{9882CA7C-E22D-41EE-846D-A14523062DD5}" destId="{A0025DBF-C172-47A0-A9C1-8774EDDE99B9}" srcOrd="0" destOrd="0" presId="urn:microsoft.com/office/officeart/2005/8/layout/lProcess1"/>
    <dgm:cxn modelId="{8D21401B-C041-4EDB-9F36-FC69F7D2685E}" type="presParOf" srcId="{A0025DBF-C172-47A0-A9C1-8774EDDE99B9}" destId="{CB1398C2-511F-4124-A512-65A4EE9687D3}" srcOrd="0" destOrd="0" presId="urn:microsoft.com/office/officeart/2005/8/layout/lProcess1"/>
    <dgm:cxn modelId="{69AEA055-3C5D-4D08-9C41-EB7A4BCDA36B}" type="presParOf" srcId="{A0025DBF-C172-47A0-A9C1-8774EDDE99B9}" destId="{79908998-38F4-49C3-A987-F6EB058A0DB1}" srcOrd="1" destOrd="0" presId="urn:microsoft.com/office/officeart/2005/8/layout/lProcess1"/>
    <dgm:cxn modelId="{F49EE067-9E14-423B-9E4B-28B81B498E9C}" type="presParOf" srcId="{A0025DBF-C172-47A0-A9C1-8774EDDE99B9}" destId="{752CD83E-DEAF-4737-87AC-4E92C85CEB95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CB3737-42E0-4565-8ACD-4C6AE656FEAB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0D352B10-5D6D-4725-ACF5-4B5986339C6E}">
      <dgm:prSet phldrT="[Text]"/>
      <dgm:spPr/>
      <dgm:t>
        <a:bodyPr/>
        <a:lstStyle/>
        <a:p>
          <a:endParaRPr lang="en-US" dirty="0"/>
        </a:p>
      </dgm:t>
    </dgm:pt>
    <dgm:pt modelId="{E61CE474-A481-42FA-B1C4-BD50E6FB363E}" type="parTrans" cxnId="{2BBF304E-F99A-4930-BAA6-6EAF1D3E2E13}">
      <dgm:prSet/>
      <dgm:spPr/>
      <dgm:t>
        <a:bodyPr/>
        <a:lstStyle/>
        <a:p>
          <a:endParaRPr lang="en-US"/>
        </a:p>
      </dgm:t>
    </dgm:pt>
    <dgm:pt modelId="{9030FE82-0C56-4ED5-B09C-A2D6DA17753D}" type="sibTrans" cxnId="{2BBF304E-F99A-4930-BAA6-6EAF1D3E2E13}">
      <dgm:prSet/>
      <dgm:spPr/>
      <dgm:t>
        <a:bodyPr/>
        <a:lstStyle/>
        <a:p>
          <a:endParaRPr lang="en-US"/>
        </a:p>
      </dgm:t>
    </dgm:pt>
    <dgm:pt modelId="{C7BD24EC-6F4C-40B2-9F75-1986CD29AA3B}">
      <dgm:prSet phldrT="[Text]"/>
      <dgm:spPr/>
      <dgm:t>
        <a:bodyPr/>
        <a:lstStyle/>
        <a:p>
          <a:endParaRPr lang="en-US" dirty="0"/>
        </a:p>
      </dgm:t>
    </dgm:pt>
    <dgm:pt modelId="{452CCE73-D491-45E8-BE0B-CDF08806F473}" type="parTrans" cxnId="{278DE14F-6A6B-44A5-903A-E76BB160A178}">
      <dgm:prSet/>
      <dgm:spPr/>
      <dgm:t>
        <a:bodyPr/>
        <a:lstStyle/>
        <a:p>
          <a:endParaRPr lang="en-US"/>
        </a:p>
      </dgm:t>
    </dgm:pt>
    <dgm:pt modelId="{86506771-82D3-421A-BE00-13A448431E4D}" type="sibTrans" cxnId="{278DE14F-6A6B-44A5-903A-E76BB160A178}">
      <dgm:prSet/>
      <dgm:spPr/>
      <dgm:t>
        <a:bodyPr/>
        <a:lstStyle/>
        <a:p>
          <a:endParaRPr lang="en-US"/>
        </a:p>
      </dgm:t>
    </dgm:pt>
    <dgm:pt modelId="{F84A6302-FAC3-4FDE-B173-A82FC67C1AD5}">
      <dgm:prSet phldrT="[Text]"/>
      <dgm:spPr/>
      <dgm:t>
        <a:bodyPr/>
        <a:lstStyle/>
        <a:p>
          <a:endParaRPr lang="en-US" dirty="0"/>
        </a:p>
      </dgm:t>
    </dgm:pt>
    <dgm:pt modelId="{D4ADF169-1454-45F3-AC85-93C904BB8297}" type="parTrans" cxnId="{BF180C5E-3A7C-4261-A4E5-E3690D4860E7}">
      <dgm:prSet/>
      <dgm:spPr/>
      <dgm:t>
        <a:bodyPr/>
        <a:lstStyle/>
        <a:p>
          <a:endParaRPr lang="en-US"/>
        </a:p>
      </dgm:t>
    </dgm:pt>
    <dgm:pt modelId="{C2EADEE7-C39E-40E9-B846-6E058A928C52}" type="sibTrans" cxnId="{BF180C5E-3A7C-4261-A4E5-E3690D4860E7}">
      <dgm:prSet/>
      <dgm:spPr/>
      <dgm:t>
        <a:bodyPr/>
        <a:lstStyle/>
        <a:p>
          <a:endParaRPr lang="en-US"/>
        </a:p>
      </dgm:t>
    </dgm:pt>
    <dgm:pt modelId="{D6A69185-6897-441A-96F8-14C37BCCCE5A}">
      <dgm:prSet/>
      <dgm:spPr/>
      <dgm:t>
        <a:bodyPr/>
        <a:lstStyle/>
        <a:p>
          <a:endParaRPr lang="en-US"/>
        </a:p>
      </dgm:t>
    </dgm:pt>
    <dgm:pt modelId="{9646EA90-3B3D-4C8E-8A5D-7F5AFAA03D9E}" type="parTrans" cxnId="{84DAF8D8-1212-4D42-8FA6-2709961D4F15}">
      <dgm:prSet/>
      <dgm:spPr/>
      <dgm:t>
        <a:bodyPr/>
        <a:lstStyle/>
        <a:p>
          <a:endParaRPr lang="en-US"/>
        </a:p>
      </dgm:t>
    </dgm:pt>
    <dgm:pt modelId="{05AF1102-7675-4B38-854A-3E43BDE7DF5A}" type="sibTrans" cxnId="{84DAF8D8-1212-4D42-8FA6-2709961D4F15}">
      <dgm:prSet/>
      <dgm:spPr/>
      <dgm:t>
        <a:bodyPr/>
        <a:lstStyle/>
        <a:p>
          <a:endParaRPr lang="en-US"/>
        </a:p>
      </dgm:t>
    </dgm:pt>
    <dgm:pt modelId="{C35EF49D-C555-4A92-97D1-A8FA9042CA6D}" type="pres">
      <dgm:prSet presAssocID="{42CB3737-42E0-4565-8ACD-4C6AE656FEAB}" presName="compositeShape" presStyleCnt="0">
        <dgm:presLayoutVars>
          <dgm:chMax val="7"/>
          <dgm:dir/>
          <dgm:resizeHandles val="exact"/>
        </dgm:presLayoutVars>
      </dgm:prSet>
      <dgm:spPr/>
    </dgm:pt>
    <dgm:pt modelId="{436EA0B4-665A-46CB-B346-C5FCAC1C6584}" type="pres">
      <dgm:prSet presAssocID="{0D352B10-5D6D-4725-ACF5-4B5986339C6E}" presName="circ1" presStyleLbl="vennNode1" presStyleIdx="0" presStyleCnt="4"/>
      <dgm:spPr/>
      <dgm:t>
        <a:bodyPr/>
        <a:lstStyle/>
        <a:p>
          <a:endParaRPr lang="en-US"/>
        </a:p>
      </dgm:t>
    </dgm:pt>
    <dgm:pt modelId="{46401E43-E2FC-4AEC-88AE-4D1588571DA4}" type="pres">
      <dgm:prSet presAssocID="{0D352B10-5D6D-4725-ACF5-4B5986339C6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A7D93-AF47-4B16-8909-734CBAC3F530}" type="pres">
      <dgm:prSet presAssocID="{C7BD24EC-6F4C-40B2-9F75-1986CD29AA3B}" presName="circ2" presStyleLbl="vennNode1" presStyleIdx="1" presStyleCnt="4"/>
      <dgm:spPr/>
      <dgm:t>
        <a:bodyPr/>
        <a:lstStyle/>
        <a:p>
          <a:endParaRPr lang="en-US"/>
        </a:p>
      </dgm:t>
    </dgm:pt>
    <dgm:pt modelId="{17D9D322-FB37-4592-9A13-C05B49959299}" type="pres">
      <dgm:prSet presAssocID="{C7BD24EC-6F4C-40B2-9F75-1986CD29AA3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7B79F-6B23-4C70-8B18-C128B605BCBC}" type="pres">
      <dgm:prSet presAssocID="{D6A69185-6897-441A-96F8-14C37BCCCE5A}" presName="circ3" presStyleLbl="vennNode1" presStyleIdx="2" presStyleCnt="4"/>
      <dgm:spPr/>
      <dgm:t>
        <a:bodyPr/>
        <a:lstStyle/>
        <a:p>
          <a:endParaRPr lang="en-US"/>
        </a:p>
      </dgm:t>
    </dgm:pt>
    <dgm:pt modelId="{CA669E49-7BCB-4BB8-BBD5-7072CBA49421}" type="pres">
      <dgm:prSet presAssocID="{D6A69185-6897-441A-96F8-14C37BCCCE5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9E1E70-73F0-42E6-9F21-391D9B4465B0}" type="pres">
      <dgm:prSet presAssocID="{F84A6302-FAC3-4FDE-B173-A82FC67C1AD5}" presName="circ4" presStyleLbl="vennNode1" presStyleIdx="3" presStyleCnt="4"/>
      <dgm:spPr/>
      <dgm:t>
        <a:bodyPr/>
        <a:lstStyle/>
        <a:p>
          <a:endParaRPr lang="en-US"/>
        </a:p>
      </dgm:t>
    </dgm:pt>
    <dgm:pt modelId="{CDA29BD3-A50C-4EF8-8546-2EB631BB4453}" type="pres">
      <dgm:prSet presAssocID="{F84A6302-FAC3-4FDE-B173-A82FC67C1AD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4EC7AD-7E60-475B-B038-3169EC372E05}" type="presOf" srcId="{F84A6302-FAC3-4FDE-B173-A82FC67C1AD5}" destId="{CDA29BD3-A50C-4EF8-8546-2EB631BB4453}" srcOrd="1" destOrd="0" presId="urn:microsoft.com/office/officeart/2005/8/layout/venn1"/>
    <dgm:cxn modelId="{831198FF-234E-4CCF-BC4F-894A144583CF}" type="presOf" srcId="{D6A69185-6897-441A-96F8-14C37BCCCE5A}" destId="{CA669E49-7BCB-4BB8-BBD5-7072CBA49421}" srcOrd="1" destOrd="0" presId="urn:microsoft.com/office/officeart/2005/8/layout/venn1"/>
    <dgm:cxn modelId="{E5BF498F-FB98-4DBE-A7BB-2F293E274E3E}" type="presOf" srcId="{C7BD24EC-6F4C-40B2-9F75-1986CD29AA3B}" destId="{29CA7D93-AF47-4B16-8909-734CBAC3F530}" srcOrd="0" destOrd="0" presId="urn:microsoft.com/office/officeart/2005/8/layout/venn1"/>
    <dgm:cxn modelId="{771337DC-E700-49D2-9583-4D986E577CE4}" type="presOf" srcId="{C7BD24EC-6F4C-40B2-9F75-1986CD29AA3B}" destId="{17D9D322-FB37-4592-9A13-C05B49959299}" srcOrd="1" destOrd="0" presId="urn:microsoft.com/office/officeart/2005/8/layout/venn1"/>
    <dgm:cxn modelId="{84DAF8D8-1212-4D42-8FA6-2709961D4F15}" srcId="{42CB3737-42E0-4565-8ACD-4C6AE656FEAB}" destId="{D6A69185-6897-441A-96F8-14C37BCCCE5A}" srcOrd="2" destOrd="0" parTransId="{9646EA90-3B3D-4C8E-8A5D-7F5AFAA03D9E}" sibTransId="{05AF1102-7675-4B38-854A-3E43BDE7DF5A}"/>
    <dgm:cxn modelId="{278DE14F-6A6B-44A5-903A-E76BB160A178}" srcId="{42CB3737-42E0-4565-8ACD-4C6AE656FEAB}" destId="{C7BD24EC-6F4C-40B2-9F75-1986CD29AA3B}" srcOrd="1" destOrd="0" parTransId="{452CCE73-D491-45E8-BE0B-CDF08806F473}" sibTransId="{86506771-82D3-421A-BE00-13A448431E4D}"/>
    <dgm:cxn modelId="{BF180C5E-3A7C-4261-A4E5-E3690D4860E7}" srcId="{42CB3737-42E0-4565-8ACD-4C6AE656FEAB}" destId="{F84A6302-FAC3-4FDE-B173-A82FC67C1AD5}" srcOrd="3" destOrd="0" parTransId="{D4ADF169-1454-45F3-AC85-93C904BB8297}" sibTransId="{C2EADEE7-C39E-40E9-B846-6E058A928C52}"/>
    <dgm:cxn modelId="{2BBF304E-F99A-4930-BAA6-6EAF1D3E2E13}" srcId="{42CB3737-42E0-4565-8ACD-4C6AE656FEAB}" destId="{0D352B10-5D6D-4725-ACF5-4B5986339C6E}" srcOrd="0" destOrd="0" parTransId="{E61CE474-A481-42FA-B1C4-BD50E6FB363E}" sibTransId="{9030FE82-0C56-4ED5-B09C-A2D6DA17753D}"/>
    <dgm:cxn modelId="{D2F699C9-A9A8-4139-88FB-88FEE31D077F}" type="presOf" srcId="{D6A69185-6897-441A-96F8-14C37BCCCE5A}" destId="{0AA7B79F-6B23-4C70-8B18-C128B605BCBC}" srcOrd="0" destOrd="0" presId="urn:microsoft.com/office/officeart/2005/8/layout/venn1"/>
    <dgm:cxn modelId="{9292C78B-33FF-4A1C-90A8-5FAF222371D0}" type="presOf" srcId="{F84A6302-FAC3-4FDE-B173-A82FC67C1AD5}" destId="{619E1E70-73F0-42E6-9F21-391D9B4465B0}" srcOrd="0" destOrd="0" presId="urn:microsoft.com/office/officeart/2005/8/layout/venn1"/>
    <dgm:cxn modelId="{D7C3E450-4204-4C15-B09F-312B0B31AA77}" type="presOf" srcId="{42CB3737-42E0-4565-8ACD-4C6AE656FEAB}" destId="{C35EF49D-C555-4A92-97D1-A8FA9042CA6D}" srcOrd="0" destOrd="0" presId="urn:microsoft.com/office/officeart/2005/8/layout/venn1"/>
    <dgm:cxn modelId="{5166958E-DF48-4340-B48B-7F91BB7E0DAF}" type="presOf" srcId="{0D352B10-5D6D-4725-ACF5-4B5986339C6E}" destId="{436EA0B4-665A-46CB-B346-C5FCAC1C6584}" srcOrd="0" destOrd="0" presId="urn:microsoft.com/office/officeart/2005/8/layout/venn1"/>
    <dgm:cxn modelId="{57272B92-E6DF-490C-9190-6B1A5CB1B69E}" type="presOf" srcId="{0D352B10-5D6D-4725-ACF5-4B5986339C6E}" destId="{46401E43-E2FC-4AEC-88AE-4D1588571DA4}" srcOrd="1" destOrd="0" presId="urn:microsoft.com/office/officeart/2005/8/layout/venn1"/>
    <dgm:cxn modelId="{8CEECF08-44E1-499F-A99C-419AD3BBE4AC}" type="presParOf" srcId="{C35EF49D-C555-4A92-97D1-A8FA9042CA6D}" destId="{436EA0B4-665A-46CB-B346-C5FCAC1C6584}" srcOrd="0" destOrd="0" presId="urn:microsoft.com/office/officeart/2005/8/layout/venn1"/>
    <dgm:cxn modelId="{CD5C6BF6-2D08-4FA0-99C6-7203FDD3014A}" type="presParOf" srcId="{C35EF49D-C555-4A92-97D1-A8FA9042CA6D}" destId="{46401E43-E2FC-4AEC-88AE-4D1588571DA4}" srcOrd="1" destOrd="0" presId="urn:microsoft.com/office/officeart/2005/8/layout/venn1"/>
    <dgm:cxn modelId="{0D6BF3F6-F074-4785-8AC2-3F7056207CE1}" type="presParOf" srcId="{C35EF49D-C555-4A92-97D1-A8FA9042CA6D}" destId="{29CA7D93-AF47-4B16-8909-734CBAC3F530}" srcOrd="2" destOrd="0" presId="urn:microsoft.com/office/officeart/2005/8/layout/venn1"/>
    <dgm:cxn modelId="{8197A473-4CCA-47AC-81E6-30ED2E15F781}" type="presParOf" srcId="{C35EF49D-C555-4A92-97D1-A8FA9042CA6D}" destId="{17D9D322-FB37-4592-9A13-C05B49959299}" srcOrd="3" destOrd="0" presId="urn:microsoft.com/office/officeart/2005/8/layout/venn1"/>
    <dgm:cxn modelId="{4E2BA110-DA3A-4D36-BD26-9AE899BA28CF}" type="presParOf" srcId="{C35EF49D-C555-4A92-97D1-A8FA9042CA6D}" destId="{0AA7B79F-6B23-4C70-8B18-C128B605BCBC}" srcOrd="4" destOrd="0" presId="urn:microsoft.com/office/officeart/2005/8/layout/venn1"/>
    <dgm:cxn modelId="{24B0B007-4A05-4DA0-A6FB-8EB2BBADF274}" type="presParOf" srcId="{C35EF49D-C555-4A92-97D1-A8FA9042CA6D}" destId="{CA669E49-7BCB-4BB8-BBD5-7072CBA49421}" srcOrd="5" destOrd="0" presId="urn:microsoft.com/office/officeart/2005/8/layout/venn1"/>
    <dgm:cxn modelId="{BD51D5EF-22B3-400C-8E4F-471C0F1D71F4}" type="presParOf" srcId="{C35EF49D-C555-4A92-97D1-A8FA9042CA6D}" destId="{619E1E70-73F0-42E6-9F21-391D9B4465B0}" srcOrd="6" destOrd="0" presId="urn:microsoft.com/office/officeart/2005/8/layout/venn1"/>
    <dgm:cxn modelId="{35EB4897-6D7A-4E96-B908-887F2741983C}" type="presParOf" srcId="{C35EF49D-C555-4A92-97D1-A8FA9042CA6D}" destId="{CDA29BD3-A50C-4EF8-8546-2EB631BB445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86D020-FC54-464A-8519-26D4BD0AA45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F8DCD2-4B08-4712-BA58-C19368FE7C27}">
      <dgm:prSet/>
      <dgm:spPr>
        <a:noFill/>
        <a:ln w="31750">
          <a:solidFill>
            <a:schemeClr val="accent2"/>
          </a:solidFill>
        </a:ln>
      </dgm:spPr>
      <dgm:t>
        <a:bodyPr/>
        <a:lstStyle/>
        <a:p>
          <a:pPr rtl="0"/>
          <a:endParaRPr lang="en-US" dirty="0">
            <a:solidFill>
              <a:schemeClr val="tx1"/>
            </a:solidFill>
          </a:endParaRPr>
        </a:p>
      </dgm:t>
    </dgm:pt>
    <dgm:pt modelId="{680E0972-FEBA-401E-ACFF-4578B1A92386}" type="parTrans" cxnId="{26145DEB-2A1F-4550-BD67-76C062E4957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F74A6D4-2AFE-4F9E-8B55-BD31F51AC232}" type="sibTrans" cxnId="{26145DEB-2A1F-4550-BD67-76C062E4957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3BA3F36-EA24-42DB-8917-D8E09C7690E9}">
      <dgm:prSet/>
      <dgm:spPr>
        <a:noFill/>
        <a:ln w="31750">
          <a:solidFill>
            <a:schemeClr val="accent3"/>
          </a:solidFill>
        </a:ln>
      </dgm:spPr>
      <dgm:t>
        <a:bodyPr/>
        <a:lstStyle/>
        <a:p>
          <a:pPr rtl="0"/>
          <a:endParaRPr lang="en-US" dirty="0">
            <a:solidFill>
              <a:schemeClr val="tx1"/>
            </a:solidFill>
          </a:endParaRPr>
        </a:p>
      </dgm:t>
    </dgm:pt>
    <dgm:pt modelId="{F4C50B10-E996-4BF9-BDF8-55EAEBA70C4C}" type="parTrans" cxnId="{EF74CE23-D74B-445E-890C-A7EFF4A768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A80AADA-7EA8-4AD4-8659-0A989441F780}" type="sibTrans" cxnId="{EF74CE23-D74B-445E-890C-A7EFF4A7688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7679AAB-7F27-4564-B4BE-3BE9308CF484}">
      <dgm:prSet/>
      <dgm:spPr>
        <a:noFill/>
        <a:ln w="31750">
          <a:solidFill>
            <a:schemeClr val="tx2"/>
          </a:solidFill>
        </a:ln>
      </dgm:spPr>
      <dgm:t>
        <a:bodyPr/>
        <a:lstStyle/>
        <a:p>
          <a:pPr rtl="0"/>
          <a:endParaRPr lang="en-US" dirty="0">
            <a:solidFill>
              <a:schemeClr val="tx1"/>
            </a:solidFill>
          </a:endParaRPr>
        </a:p>
      </dgm:t>
    </dgm:pt>
    <dgm:pt modelId="{77CC9877-2645-4171-8AB8-0E4E459B1A2B}" type="parTrans" cxnId="{5FDB2DCA-EFDC-4704-8BB0-F0804DB46B8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1DC7528-986C-476D-9978-459E0E98CFAF}" type="sibTrans" cxnId="{5FDB2DCA-EFDC-4704-8BB0-F0804DB46B8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0D6B7A6-57CB-43A3-AAE6-D20AB9512BE1}" type="pres">
      <dgm:prSet presAssocID="{F286D020-FC54-464A-8519-26D4BD0AA4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A2C245-233D-405E-A185-E16C2A6D45D0}" type="pres">
      <dgm:prSet presAssocID="{E0F8DCD2-4B08-4712-BA58-C19368FE7C2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E6386-1A7F-4203-BA90-C0A6A9844F56}" type="pres">
      <dgm:prSet presAssocID="{CF74A6D4-2AFE-4F9E-8B55-BD31F51AC232}" presName="sibTrans" presStyleCnt="0"/>
      <dgm:spPr/>
    </dgm:pt>
    <dgm:pt modelId="{D9D0BA49-EB47-4DBA-8D22-3B7E7F674C0D}" type="pres">
      <dgm:prSet presAssocID="{D3BA3F36-EA24-42DB-8917-D8E09C7690E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03316-EC1F-4F26-B0D5-938F175FDA46}" type="pres">
      <dgm:prSet presAssocID="{EA80AADA-7EA8-4AD4-8659-0A989441F780}" presName="sibTrans" presStyleCnt="0"/>
      <dgm:spPr/>
    </dgm:pt>
    <dgm:pt modelId="{D9E613F7-D38C-466E-8B0F-3A5E2ECA00AD}" type="pres">
      <dgm:prSet presAssocID="{F7679AAB-7F27-4564-B4BE-3BE9308CF48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2A46F3-F704-47BD-B7A0-6D3C1A152B4D}" type="presOf" srcId="{D3BA3F36-EA24-42DB-8917-D8E09C7690E9}" destId="{D9D0BA49-EB47-4DBA-8D22-3B7E7F674C0D}" srcOrd="0" destOrd="0" presId="urn:microsoft.com/office/officeart/2005/8/layout/default"/>
    <dgm:cxn modelId="{D086728D-D383-45CA-AC56-782CD0A4E293}" type="presOf" srcId="{E0F8DCD2-4B08-4712-BA58-C19368FE7C27}" destId="{7DA2C245-233D-405E-A185-E16C2A6D45D0}" srcOrd="0" destOrd="0" presId="urn:microsoft.com/office/officeart/2005/8/layout/default"/>
    <dgm:cxn modelId="{D3F9F029-1527-49A1-B01A-0E2D3F023D67}" type="presOf" srcId="{F286D020-FC54-464A-8519-26D4BD0AA45A}" destId="{60D6B7A6-57CB-43A3-AAE6-D20AB9512BE1}" srcOrd="0" destOrd="0" presId="urn:microsoft.com/office/officeart/2005/8/layout/default"/>
    <dgm:cxn modelId="{6A249BEA-6966-43FE-8E12-636EAF80F0AB}" type="presOf" srcId="{F7679AAB-7F27-4564-B4BE-3BE9308CF484}" destId="{D9E613F7-D38C-466E-8B0F-3A5E2ECA00AD}" srcOrd="0" destOrd="0" presId="urn:microsoft.com/office/officeart/2005/8/layout/default"/>
    <dgm:cxn modelId="{EF74CE23-D74B-445E-890C-A7EFF4A76888}" srcId="{F286D020-FC54-464A-8519-26D4BD0AA45A}" destId="{D3BA3F36-EA24-42DB-8917-D8E09C7690E9}" srcOrd="1" destOrd="0" parTransId="{F4C50B10-E996-4BF9-BDF8-55EAEBA70C4C}" sibTransId="{EA80AADA-7EA8-4AD4-8659-0A989441F780}"/>
    <dgm:cxn modelId="{26145DEB-2A1F-4550-BD67-76C062E49572}" srcId="{F286D020-FC54-464A-8519-26D4BD0AA45A}" destId="{E0F8DCD2-4B08-4712-BA58-C19368FE7C27}" srcOrd="0" destOrd="0" parTransId="{680E0972-FEBA-401E-ACFF-4578B1A92386}" sibTransId="{CF74A6D4-2AFE-4F9E-8B55-BD31F51AC232}"/>
    <dgm:cxn modelId="{5FDB2DCA-EFDC-4704-8BB0-F0804DB46B8F}" srcId="{F286D020-FC54-464A-8519-26D4BD0AA45A}" destId="{F7679AAB-7F27-4564-B4BE-3BE9308CF484}" srcOrd="2" destOrd="0" parTransId="{77CC9877-2645-4171-8AB8-0E4E459B1A2B}" sibTransId="{B1DC7528-986C-476D-9978-459E0E98CFAF}"/>
    <dgm:cxn modelId="{FF881BD0-5D24-4E2B-B681-6DE474EFE3D3}" type="presParOf" srcId="{60D6B7A6-57CB-43A3-AAE6-D20AB9512BE1}" destId="{7DA2C245-233D-405E-A185-E16C2A6D45D0}" srcOrd="0" destOrd="0" presId="urn:microsoft.com/office/officeart/2005/8/layout/default"/>
    <dgm:cxn modelId="{3DCF642A-F459-4E42-8346-B24B318CBD6C}" type="presParOf" srcId="{60D6B7A6-57CB-43A3-AAE6-D20AB9512BE1}" destId="{470E6386-1A7F-4203-BA90-C0A6A9844F56}" srcOrd="1" destOrd="0" presId="urn:microsoft.com/office/officeart/2005/8/layout/default"/>
    <dgm:cxn modelId="{02615001-8420-4CA2-8651-E2BCDEF4C756}" type="presParOf" srcId="{60D6B7A6-57CB-43A3-AAE6-D20AB9512BE1}" destId="{D9D0BA49-EB47-4DBA-8D22-3B7E7F674C0D}" srcOrd="2" destOrd="0" presId="urn:microsoft.com/office/officeart/2005/8/layout/default"/>
    <dgm:cxn modelId="{6965D941-2C7F-402E-95D6-BCA66A375E75}" type="presParOf" srcId="{60D6B7A6-57CB-43A3-AAE6-D20AB9512BE1}" destId="{22A03316-EC1F-4F26-B0D5-938F175FDA46}" srcOrd="3" destOrd="0" presId="urn:microsoft.com/office/officeart/2005/8/layout/default"/>
    <dgm:cxn modelId="{7656AEF9-CE1C-44C1-B0D5-6BBEDC237BC8}" type="presParOf" srcId="{60D6B7A6-57CB-43A3-AAE6-D20AB9512BE1}" destId="{D9E613F7-D38C-466E-8B0F-3A5E2ECA00A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587B7B-2523-4F93-ACB3-E22B15559D75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4E76B6C9-99E9-4D2B-B1BF-01EFB45B9B8E}">
      <dgm:prSet phldrT="[Text]"/>
      <dgm:spPr>
        <a:solidFill>
          <a:schemeClr val="bg2"/>
        </a:solidFill>
      </dgm:spPr>
      <dgm:t>
        <a:bodyPr/>
        <a:lstStyle/>
        <a:p>
          <a:r>
            <a:rPr lang="en-US" b="1" dirty="0" smtClean="0"/>
            <a:t>Assets</a:t>
          </a:r>
          <a:endParaRPr lang="en-US" b="1" dirty="0"/>
        </a:p>
      </dgm:t>
    </dgm:pt>
    <dgm:pt modelId="{B5A2070B-7827-4590-A0F2-5546E32FA973}" type="parTrans" cxnId="{9E6DFDBE-7189-43D7-A3DF-9649413F882C}">
      <dgm:prSet/>
      <dgm:spPr/>
      <dgm:t>
        <a:bodyPr/>
        <a:lstStyle/>
        <a:p>
          <a:endParaRPr lang="en-US"/>
        </a:p>
      </dgm:t>
    </dgm:pt>
    <dgm:pt modelId="{8ACC25B0-8174-4BE4-AD71-E48057D2265C}" type="sibTrans" cxnId="{9E6DFDBE-7189-43D7-A3DF-9649413F882C}">
      <dgm:prSet/>
      <dgm:spPr/>
      <dgm:t>
        <a:bodyPr/>
        <a:lstStyle/>
        <a:p>
          <a:endParaRPr lang="en-US"/>
        </a:p>
      </dgm:t>
    </dgm:pt>
    <dgm:pt modelId="{A2802A98-226B-4C65-9FD3-D5BAC4FCE818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 smtClean="0"/>
            <a:t>Liabilities</a:t>
          </a:r>
          <a:endParaRPr lang="en-US" b="1" dirty="0"/>
        </a:p>
      </dgm:t>
    </dgm:pt>
    <dgm:pt modelId="{31F1D0CD-B998-4B8B-8E35-0D8EEA61D8E7}" type="parTrans" cxnId="{A77ACCD7-00B9-4E09-A958-050C0B418CEA}">
      <dgm:prSet/>
      <dgm:spPr/>
      <dgm:t>
        <a:bodyPr/>
        <a:lstStyle/>
        <a:p>
          <a:endParaRPr lang="en-US"/>
        </a:p>
      </dgm:t>
    </dgm:pt>
    <dgm:pt modelId="{D026EE35-6DFF-4083-BD54-BCA9769631ED}" type="sibTrans" cxnId="{A77ACCD7-00B9-4E09-A958-050C0B418CEA}">
      <dgm:prSet/>
      <dgm:spPr/>
      <dgm:t>
        <a:bodyPr/>
        <a:lstStyle/>
        <a:p>
          <a:endParaRPr lang="en-US"/>
        </a:p>
      </dgm:t>
    </dgm:pt>
    <dgm:pt modelId="{D0F3EE96-E163-43A4-A45D-978431C238BA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Net Worth</a:t>
          </a:r>
          <a:endParaRPr lang="en-US" b="1" dirty="0"/>
        </a:p>
      </dgm:t>
    </dgm:pt>
    <dgm:pt modelId="{A8DCF719-FF7F-4F04-87CC-F006174DB0D4}" type="parTrans" cxnId="{8CD828CE-3D7F-42FF-881C-BF49902AE110}">
      <dgm:prSet/>
      <dgm:spPr/>
      <dgm:t>
        <a:bodyPr/>
        <a:lstStyle/>
        <a:p>
          <a:endParaRPr lang="en-US"/>
        </a:p>
      </dgm:t>
    </dgm:pt>
    <dgm:pt modelId="{CCA7A957-BF08-49C0-9126-D15378075C8B}" type="sibTrans" cxnId="{8CD828CE-3D7F-42FF-881C-BF49902AE110}">
      <dgm:prSet/>
      <dgm:spPr/>
      <dgm:t>
        <a:bodyPr/>
        <a:lstStyle/>
        <a:p>
          <a:endParaRPr lang="en-US"/>
        </a:p>
      </dgm:t>
    </dgm:pt>
    <dgm:pt modelId="{463EAE4A-E1C8-42E3-A91A-55250048735F}" type="pres">
      <dgm:prSet presAssocID="{81587B7B-2523-4F93-ACB3-E22B15559D75}" presName="Name0" presStyleCnt="0">
        <dgm:presLayoutVars>
          <dgm:dir/>
          <dgm:resizeHandles val="exact"/>
        </dgm:presLayoutVars>
      </dgm:prSet>
      <dgm:spPr/>
    </dgm:pt>
    <dgm:pt modelId="{909B2DDE-0B26-4F41-8A31-2813522ABFE8}" type="pres">
      <dgm:prSet presAssocID="{4E76B6C9-99E9-4D2B-B1BF-01EFB45B9B8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F9CF7-21D9-443F-BAF9-FC276E898E1D}" type="pres">
      <dgm:prSet presAssocID="{8ACC25B0-8174-4BE4-AD71-E48057D2265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8878A58-63B8-4A44-91B8-3746BEAEB738}" type="pres">
      <dgm:prSet presAssocID="{8ACC25B0-8174-4BE4-AD71-E48057D2265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8326D75-2459-4E3F-ABCD-BE38BF8612E9}" type="pres">
      <dgm:prSet presAssocID="{A2802A98-226B-4C65-9FD3-D5BAC4FCE818}" presName="node" presStyleLbl="node1" presStyleIdx="1" presStyleCnt="3" custLinFactNeighborY="-1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A78121-C2CE-4B22-B155-EA3C64BA7A08}" type="pres">
      <dgm:prSet presAssocID="{D026EE35-6DFF-4083-BD54-BCA9769631E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767836A-A33C-49E8-A6AF-145A8FBF43A2}" type="pres">
      <dgm:prSet presAssocID="{D026EE35-6DFF-4083-BD54-BCA9769631E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DE034A5-E771-45DC-B958-BA2F652E3A18}" type="pres">
      <dgm:prSet presAssocID="{D0F3EE96-E163-43A4-A45D-978431C238B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0128DF-4D39-4870-B895-40A2728CED38}" type="presOf" srcId="{D026EE35-6DFF-4083-BD54-BCA9769631ED}" destId="{61A78121-C2CE-4B22-B155-EA3C64BA7A08}" srcOrd="0" destOrd="0" presId="urn:microsoft.com/office/officeart/2005/8/layout/process1"/>
    <dgm:cxn modelId="{E5153CDE-E229-4A77-A473-2638A7E45268}" type="presOf" srcId="{D0F3EE96-E163-43A4-A45D-978431C238BA}" destId="{ADE034A5-E771-45DC-B958-BA2F652E3A18}" srcOrd="0" destOrd="0" presId="urn:microsoft.com/office/officeart/2005/8/layout/process1"/>
    <dgm:cxn modelId="{DE6ADF27-99DD-468B-A1DE-E8F128A183BD}" type="presOf" srcId="{81587B7B-2523-4F93-ACB3-E22B15559D75}" destId="{463EAE4A-E1C8-42E3-A91A-55250048735F}" srcOrd="0" destOrd="0" presId="urn:microsoft.com/office/officeart/2005/8/layout/process1"/>
    <dgm:cxn modelId="{0D22E5C2-1C73-4A72-A10E-FDD9EF5C1A66}" type="presOf" srcId="{8ACC25B0-8174-4BE4-AD71-E48057D2265C}" destId="{37EF9CF7-21D9-443F-BAF9-FC276E898E1D}" srcOrd="0" destOrd="0" presId="urn:microsoft.com/office/officeart/2005/8/layout/process1"/>
    <dgm:cxn modelId="{B421E14F-DAC1-4101-AE52-3D74EE8425D7}" type="presOf" srcId="{A2802A98-226B-4C65-9FD3-D5BAC4FCE818}" destId="{18326D75-2459-4E3F-ABCD-BE38BF8612E9}" srcOrd="0" destOrd="0" presId="urn:microsoft.com/office/officeart/2005/8/layout/process1"/>
    <dgm:cxn modelId="{A77ACCD7-00B9-4E09-A958-050C0B418CEA}" srcId="{81587B7B-2523-4F93-ACB3-E22B15559D75}" destId="{A2802A98-226B-4C65-9FD3-D5BAC4FCE818}" srcOrd="1" destOrd="0" parTransId="{31F1D0CD-B998-4B8B-8E35-0D8EEA61D8E7}" sibTransId="{D026EE35-6DFF-4083-BD54-BCA9769631ED}"/>
    <dgm:cxn modelId="{4E13CA5E-D181-41BB-8C9F-0997CABBAF1A}" type="presOf" srcId="{8ACC25B0-8174-4BE4-AD71-E48057D2265C}" destId="{28878A58-63B8-4A44-91B8-3746BEAEB738}" srcOrd="1" destOrd="0" presId="urn:microsoft.com/office/officeart/2005/8/layout/process1"/>
    <dgm:cxn modelId="{6869E2BA-5445-4EFC-A630-2944BF88C158}" type="presOf" srcId="{4E76B6C9-99E9-4D2B-B1BF-01EFB45B9B8E}" destId="{909B2DDE-0B26-4F41-8A31-2813522ABFE8}" srcOrd="0" destOrd="0" presId="urn:microsoft.com/office/officeart/2005/8/layout/process1"/>
    <dgm:cxn modelId="{99D3DE4E-3156-43C5-98BB-2A9CDDFBCACF}" type="presOf" srcId="{D026EE35-6DFF-4083-BD54-BCA9769631ED}" destId="{E767836A-A33C-49E8-A6AF-145A8FBF43A2}" srcOrd="1" destOrd="0" presId="urn:microsoft.com/office/officeart/2005/8/layout/process1"/>
    <dgm:cxn modelId="{9E6DFDBE-7189-43D7-A3DF-9649413F882C}" srcId="{81587B7B-2523-4F93-ACB3-E22B15559D75}" destId="{4E76B6C9-99E9-4D2B-B1BF-01EFB45B9B8E}" srcOrd="0" destOrd="0" parTransId="{B5A2070B-7827-4590-A0F2-5546E32FA973}" sibTransId="{8ACC25B0-8174-4BE4-AD71-E48057D2265C}"/>
    <dgm:cxn modelId="{8CD828CE-3D7F-42FF-881C-BF49902AE110}" srcId="{81587B7B-2523-4F93-ACB3-E22B15559D75}" destId="{D0F3EE96-E163-43A4-A45D-978431C238BA}" srcOrd="2" destOrd="0" parTransId="{A8DCF719-FF7F-4F04-87CC-F006174DB0D4}" sibTransId="{CCA7A957-BF08-49C0-9126-D15378075C8B}"/>
    <dgm:cxn modelId="{F908F853-F97A-4536-ACAC-D35830070F9F}" type="presParOf" srcId="{463EAE4A-E1C8-42E3-A91A-55250048735F}" destId="{909B2DDE-0B26-4F41-8A31-2813522ABFE8}" srcOrd="0" destOrd="0" presId="urn:microsoft.com/office/officeart/2005/8/layout/process1"/>
    <dgm:cxn modelId="{37A78C94-C4DB-47E5-B129-ED8318C1AB1D}" type="presParOf" srcId="{463EAE4A-E1C8-42E3-A91A-55250048735F}" destId="{37EF9CF7-21D9-443F-BAF9-FC276E898E1D}" srcOrd="1" destOrd="0" presId="urn:microsoft.com/office/officeart/2005/8/layout/process1"/>
    <dgm:cxn modelId="{4138D240-6828-468D-AF23-62972182B03D}" type="presParOf" srcId="{37EF9CF7-21D9-443F-BAF9-FC276E898E1D}" destId="{28878A58-63B8-4A44-91B8-3746BEAEB738}" srcOrd="0" destOrd="0" presId="urn:microsoft.com/office/officeart/2005/8/layout/process1"/>
    <dgm:cxn modelId="{7816FB10-DAF2-44C8-9C2B-B5D0866D5427}" type="presParOf" srcId="{463EAE4A-E1C8-42E3-A91A-55250048735F}" destId="{18326D75-2459-4E3F-ABCD-BE38BF8612E9}" srcOrd="2" destOrd="0" presId="urn:microsoft.com/office/officeart/2005/8/layout/process1"/>
    <dgm:cxn modelId="{B69D597F-8062-4364-909B-ED1DD09220B4}" type="presParOf" srcId="{463EAE4A-E1C8-42E3-A91A-55250048735F}" destId="{61A78121-C2CE-4B22-B155-EA3C64BA7A08}" srcOrd="3" destOrd="0" presId="urn:microsoft.com/office/officeart/2005/8/layout/process1"/>
    <dgm:cxn modelId="{2BBC34F7-1DC7-4B93-858B-4FCFC76DEDD8}" type="presParOf" srcId="{61A78121-C2CE-4B22-B155-EA3C64BA7A08}" destId="{E767836A-A33C-49E8-A6AF-145A8FBF43A2}" srcOrd="0" destOrd="0" presId="urn:microsoft.com/office/officeart/2005/8/layout/process1"/>
    <dgm:cxn modelId="{C419ACC3-B975-45E1-9751-27EF43D0F747}" type="presParOf" srcId="{463EAE4A-E1C8-42E3-A91A-55250048735F}" destId="{ADE034A5-E771-45DC-B958-BA2F652E3A1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398C2-511F-4124-A512-65A4EE9687D3}">
      <dsp:nvSpPr>
        <dsp:cNvPr id="0" name=""/>
        <dsp:cNvSpPr/>
      </dsp:nvSpPr>
      <dsp:spPr>
        <a:xfrm>
          <a:off x="2324" y="320356"/>
          <a:ext cx="4529251" cy="25706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77615" y="395647"/>
        <a:ext cx="4378669" cy="2420039"/>
      </dsp:txXfrm>
    </dsp:sp>
    <dsp:sp modelId="{79908998-38F4-49C3-A987-F6EB058A0DB1}">
      <dsp:nvSpPr>
        <dsp:cNvPr id="0" name=""/>
        <dsp:cNvSpPr/>
      </dsp:nvSpPr>
      <dsp:spPr>
        <a:xfrm rot="5400000">
          <a:off x="2167872" y="2990056"/>
          <a:ext cx="198154" cy="198154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52CD83E-DEAF-4737-87AC-4E92C85CEB95}">
      <dsp:nvSpPr>
        <dsp:cNvPr id="0" name=""/>
        <dsp:cNvSpPr/>
      </dsp:nvSpPr>
      <dsp:spPr>
        <a:xfrm>
          <a:off x="2324" y="3287288"/>
          <a:ext cx="4529251" cy="128471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9952" y="3324916"/>
        <a:ext cx="4453995" cy="1209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EA0B4-665A-46CB-B346-C5FCAC1C6584}">
      <dsp:nvSpPr>
        <dsp:cNvPr id="0" name=""/>
        <dsp:cNvSpPr/>
      </dsp:nvSpPr>
      <dsp:spPr>
        <a:xfrm>
          <a:off x="2848689" y="54356"/>
          <a:ext cx="2826511" cy="282651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400" kern="1200" dirty="0"/>
        </a:p>
      </dsp:txBody>
      <dsp:txXfrm>
        <a:off x="3174825" y="434848"/>
        <a:ext cx="2174239" cy="896874"/>
      </dsp:txXfrm>
    </dsp:sp>
    <dsp:sp modelId="{29CA7D93-AF47-4B16-8909-734CBAC3F530}">
      <dsp:nvSpPr>
        <dsp:cNvPr id="0" name=""/>
        <dsp:cNvSpPr/>
      </dsp:nvSpPr>
      <dsp:spPr>
        <a:xfrm>
          <a:off x="4098877" y="1304543"/>
          <a:ext cx="2826511" cy="282651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620845" y="1630680"/>
        <a:ext cx="1087119" cy="2174239"/>
      </dsp:txXfrm>
    </dsp:sp>
    <dsp:sp modelId="{0AA7B79F-6B23-4C70-8B18-C128B605BCBC}">
      <dsp:nvSpPr>
        <dsp:cNvPr id="0" name=""/>
        <dsp:cNvSpPr/>
      </dsp:nvSpPr>
      <dsp:spPr>
        <a:xfrm>
          <a:off x="2848689" y="2554732"/>
          <a:ext cx="2826511" cy="282651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400" kern="1200"/>
        </a:p>
      </dsp:txBody>
      <dsp:txXfrm>
        <a:off x="3174825" y="4103877"/>
        <a:ext cx="2174239" cy="896874"/>
      </dsp:txXfrm>
    </dsp:sp>
    <dsp:sp modelId="{619E1E70-73F0-42E6-9F21-391D9B4465B0}">
      <dsp:nvSpPr>
        <dsp:cNvPr id="0" name=""/>
        <dsp:cNvSpPr/>
      </dsp:nvSpPr>
      <dsp:spPr>
        <a:xfrm>
          <a:off x="1598501" y="1304543"/>
          <a:ext cx="2826511" cy="282651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815925" y="1630680"/>
        <a:ext cx="1087119" cy="21742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2C245-233D-405E-A185-E16C2A6D45D0}">
      <dsp:nvSpPr>
        <dsp:cNvPr id="0" name=""/>
        <dsp:cNvSpPr/>
      </dsp:nvSpPr>
      <dsp:spPr>
        <a:xfrm>
          <a:off x="0" y="371474"/>
          <a:ext cx="2571749" cy="1543050"/>
        </a:xfrm>
        <a:prstGeom prst="rect">
          <a:avLst/>
        </a:prstGeom>
        <a:noFill/>
        <a:ln w="3175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tx1"/>
            </a:solidFill>
          </a:endParaRPr>
        </a:p>
      </dsp:txBody>
      <dsp:txXfrm>
        <a:off x="0" y="371474"/>
        <a:ext cx="2571749" cy="1543050"/>
      </dsp:txXfrm>
    </dsp:sp>
    <dsp:sp modelId="{D9D0BA49-EB47-4DBA-8D22-3B7E7F674C0D}">
      <dsp:nvSpPr>
        <dsp:cNvPr id="0" name=""/>
        <dsp:cNvSpPr/>
      </dsp:nvSpPr>
      <dsp:spPr>
        <a:xfrm>
          <a:off x="2828924" y="371474"/>
          <a:ext cx="2571749" cy="1543050"/>
        </a:xfrm>
        <a:prstGeom prst="rect">
          <a:avLst/>
        </a:prstGeom>
        <a:noFill/>
        <a:ln w="3175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tx1"/>
            </a:solidFill>
          </a:endParaRPr>
        </a:p>
      </dsp:txBody>
      <dsp:txXfrm>
        <a:off x="2828924" y="371474"/>
        <a:ext cx="2571749" cy="1543050"/>
      </dsp:txXfrm>
    </dsp:sp>
    <dsp:sp modelId="{D9E613F7-D38C-466E-8B0F-3A5E2ECA00AD}">
      <dsp:nvSpPr>
        <dsp:cNvPr id="0" name=""/>
        <dsp:cNvSpPr/>
      </dsp:nvSpPr>
      <dsp:spPr>
        <a:xfrm>
          <a:off x="5657849" y="371474"/>
          <a:ext cx="2571749" cy="1543050"/>
        </a:xfrm>
        <a:prstGeom prst="rect">
          <a:avLst/>
        </a:prstGeom>
        <a:noFill/>
        <a:ln w="3175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tx1"/>
            </a:solidFill>
          </a:endParaRPr>
        </a:p>
      </dsp:txBody>
      <dsp:txXfrm>
        <a:off x="5657849" y="371474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B2DDE-0B26-4F41-8A31-2813522ABFE8}">
      <dsp:nvSpPr>
        <dsp:cNvPr id="0" name=""/>
        <dsp:cNvSpPr/>
      </dsp:nvSpPr>
      <dsp:spPr>
        <a:xfrm>
          <a:off x="7433" y="209721"/>
          <a:ext cx="2221929" cy="1333157"/>
        </a:xfrm>
        <a:prstGeom prst="roundRect">
          <a:avLst>
            <a:gd name="adj" fmla="val 10000"/>
          </a:avLst>
        </a:prstGeom>
        <a:solidFill>
          <a:schemeClr val="bg2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Assets</a:t>
          </a:r>
          <a:endParaRPr lang="en-US" sz="3100" b="1" kern="1200" dirty="0"/>
        </a:p>
      </dsp:txBody>
      <dsp:txXfrm>
        <a:off x="46480" y="248768"/>
        <a:ext cx="2143835" cy="1255063"/>
      </dsp:txXfrm>
    </dsp:sp>
    <dsp:sp modelId="{37EF9CF7-21D9-443F-BAF9-FC276E898E1D}">
      <dsp:nvSpPr>
        <dsp:cNvPr id="0" name=""/>
        <dsp:cNvSpPr/>
      </dsp:nvSpPr>
      <dsp:spPr>
        <a:xfrm rot="21583882">
          <a:off x="2451553" y="593425"/>
          <a:ext cx="471054" cy="5510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451554" y="703964"/>
        <a:ext cx="329738" cy="330622"/>
      </dsp:txXfrm>
    </dsp:sp>
    <dsp:sp modelId="{18326D75-2459-4E3F-ABCD-BE38BF8612E9}">
      <dsp:nvSpPr>
        <dsp:cNvPr id="0" name=""/>
        <dsp:cNvSpPr/>
      </dsp:nvSpPr>
      <dsp:spPr>
        <a:xfrm>
          <a:off x="3118135" y="195136"/>
          <a:ext cx="2221929" cy="1333157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Liabilities</a:t>
          </a:r>
          <a:endParaRPr lang="en-US" sz="3100" b="1" kern="1200" dirty="0"/>
        </a:p>
      </dsp:txBody>
      <dsp:txXfrm>
        <a:off x="3157182" y="234183"/>
        <a:ext cx="2143835" cy="1255063"/>
      </dsp:txXfrm>
    </dsp:sp>
    <dsp:sp modelId="{61A78121-C2CE-4B22-B155-EA3C64BA7A08}">
      <dsp:nvSpPr>
        <dsp:cNvPr id="0" name=""/>
        <dsp:cNvSpPr/>
      </dsp:nvSpPr>
      <dsp:spPr>
        <a:xfrm rot="16118">
          <a:off x="5562255" y="593550"/>
          <a:ext cx="471054" cy="5510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562256" y="703427"/>
        <a:ext cx="329738" cy="330622"/>
      </dsp:txXfrm>
    </dsp:sp>
    <dsp:sp modelId="{ADE034A5-E771-45DC-B958-BA2F652E3A18}">
      <dsp:nvSpPr>
        <dsp:cNvPr id="0" name=""/>
        <dsp:cNvSpPr/>
      </dsp:nvSpPr>
      <dsp:spPr>
        <a:xfrm>
          <a:off x="6228836" y="209721"/>
          <a:ext cx="2221929" cy="133315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Net Worth</a:t>
          </a:r>
          <a:endParaRPr lang="en-US" sz="3100" b="1" kern="1200" dirty="0"/>
        </a:p>
      </dsp:txBody>
      <dsp:txXfrm>
        <a:off x="6267883" y="248768"/>
        <a:ext cx="2143835" cy="1255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1194E88-E8A0-4C86-8172-12186F712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91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34B5677-CA60-443B-B9CF-259985082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66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F52D5-E5F1-4A08-AD75-7D4A0A7FDE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AF79F-FD8F-4EAA-909F-050ECDE69C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AF79F-FD8F-4EAA-909F-050ECDE69C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0558A-A380-4D4B-96AB-AD5CD2235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B1035-A74C-485B-A0C8-239F9A24B1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38F21-965F-422D-B042-2B1450AEC0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42A6D-017C-48BD-8997-FED1F7D0DF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05A5A-E1AC-4B56-9253-4FF8F7D9C5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9E50C-ECFC-406A-BD85-8CAA298E2E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A603E-A48F-4A51-A9B6-0F0B35EFE2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787C75-2707-4110-B599-818E6CBB93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2E4062F-5FB0-49EC-9558-1CEE236A3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57AF79F-FD8F-4EAA-909F-050ECDE69C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Spending Plans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Food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4267200" cy="4302125"/>
          </a:xfrm>
        </p:spPr>
        <p:txBody>
          <a:bodyPr/>
          <a:lstStyle/>
          <a:p>
            <a:pPr eaLnBrk="1" hangingPunct="1"/>
            <a:r>
              <a:rPr lang="en-US" b="1" dirty="0" smtClean="0"/>
              <a:t>Food</a:t>
            </a:r>
          </a:p>
          <a:p>
            <a:pPr lvl="1" eaLnBrk="1" hangingPunct="1"/>
            <a:r>
              <a:rPr lang="en-US" dirty="0" smtClean="0"/>
              <a:t>The third most expensive category within an individual’s Budget </a:t>
            </a:r>
          </a:p>
          <a:p>
            <a:pPr lvl="1" eaLnBrk="1" hangingPunct="1"/>
            <a:r>
              <a:rPr lang="en-US" dirty="0" smtClean="0"/>
              <a:t>Approximately 10% of an individual’s net income 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2547" name="Picture 19" descr="C:\Documents and Settings\Nicole Chinadle\Local Settings\Temporary Internet Files\Content.IE5\ZS9IMRSD\MPj043879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5844" y="457200"/>
            <a:ext cx="114935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318375"/>
              </p:ext>
            </p:extLst>
          </p:nvPr>
        </p:nvGraphicFramePr>
        <p:xfrm>
          <a:off x="4267200" y="2362201"/>
          <a:ext cx="4724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  <p:bldLst>
      <p:bldP spid="614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Insurance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3886200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/>
              <a:t>Insurance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Arrangement between an individual and an insurance company to protect the individual against risk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dirty="0" smtClean="0"/>
              <a:t>Risk</a:t>
            </a:r>
            <a:r>
              <a:rPr lang="en-US" sz="2000" dirty="0" smtClean="0"/>
              <a:t> is uncertainty about a situation’s outcome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Approximately 5% of an individual’s income </a:t>
            </a:r>
          </a:p>
        </p:txBody>
      </p:sp>
      <p:pic>
        <p:nvPicPr>
          <p:cNvPr id="25619" name="Picture 19" descr="C:\Documents and Settings\Nicole Chinadle\Local Settings\Temporary Internet Files\Content.IE5\D5WHXGLG\MCj04135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762000"/>
            <a:ext cx="2079625" cy="137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862830"/>
              </p:ext>
            </p:extLst>
          </p:nvPr>
        </p:nvGraphicFramePr>
        <p:xfrm>
          <a:off x="4267200" y="2362201"/>
          <a:ext cx="4724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  <p:bldLst>
      <p:bldP spid="717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Additional expenses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3962400" cy="43021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Savings and investing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sz="2500" dirty="0" smtClean="0"/>
              <a:t>Save 3-6 months of income that is available in a liquid account for emergencies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b="1" dirty="0" smtClean="0"/>
              <a:t>Other </a:t>
            </a:r>
          </a:p>
          <a:p>
            <a:pPr lvl="1" eaLnBrk="1" hangingPunct="1"/>
            <a:r>
              <a:rPr lang="en-US" sz="2500" dirty="0" smtClean="0"/>
              <a:t>Fulfills </a:t>
            </a:r>
            <a:r>
              <a:rPr lang="en-US" sz="2500" u="sng" dirty="0" smtClean="0"/>
              <a:t>additional needs </a:t>
            </a:r>
            <a:r>
              <a:rPr lang="en-US" sz="2500" dirty="0" smtClean="0"/>
              <a:t>and accounts for 10% of an individual’s net income</a:t>
            </a:r>
          </a:p>
        </p:txBody>
      </p:sp>
      <p:pic>
        <p:nvPicPr>
          <p:cNvPr id="29716" name="Picture 20" descr="C:\Documents and Settings\Nicole Chinadle\Local Settings\Temporary Internet Files\Content.IE5\ZS9IMRSD\MPj040558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609600"/>
            <a:ext cx="968375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910075"/>
              </p:ext>
            </p:extLst>
          </p:nvPr>
        </p:nvGraphicFramePr>
        <p:xfrm>
          <a:off x="4267200" y="2362201"/>
          <a:ext cx="4724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  <p:bldLst>
      <p:bldP spid="819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Allocate money to each category – Step 3</a:t>
            </a:r>
          </a:p>
        </p:txBody>
      </p:sp>
      <p:sp>
        <p:nvSpPr>
          <p:cNvPr id="35843" name="Content Placeholder 30"/>
          <p:cNvSpPr>
            <a:spLocks noGrp="1"/>
          </p:cNvSpPr>
          <p:nvPr>
            <p:ph idx="1"/>
          </p:nvPr>
        </p:nvSpPr>
        <p:spPr>
          <a:xfrm>
            <a:off x="304800" y="1828800"/>
            <a:ext cx="4419600" cy="43021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400" dirty="0" smtClean="0"/>
              <a:t>Reference tracking from step one to be realistic about expenditures and income</a:t>
            </a:r>
          </a:p>
          <a:p>
            <a:pPr lvl="1" eaLnBrk="1" hangingPunct="1"/>
            <a:r>
              <a:rPr lang="en-US" sz="2000" dirty="0" smtClean="0"/>
              <a:t>Think if there were any unique expenses in the past month that should be included</a:t>
            </a:r>
          </a:p>
          <a:p>
            <a:pPr eaLnBrk="1" hangingPunct="1"/>
            <a:r>
              <a:rPr lang="en-US" sz="2400" dirty="0" smtClean="0"/>
              <a:t>Consider changes that need to be made</a:t>
            </a:r>
          </a:p>
          <a:p>
            <a:pPr lvl="1" eaLnBrk="1" hangingPunct="1"/>
            <a:r>
              <a:rPr lang="en-US" sz="2000" dirty="0" smtClean="0"/>
              <a:t>Identify ways to implement that change</a:t>
            </a:r>
          </a:p>
          <a:p>
            <a:pPr eaLnBrk="1" hangingPunct="1"/>
            <a:r>
              <a:rPr lang="en-US" sz="2400" dirty="0" smtClean="0"/>
              <a:t>Consider financial goals and money that needs to be allocated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rot="5400000">
            <a:off x="2475707" y="4077494"/>
            <a:ext cx="434340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48200" y="1905025"/>
            <a:ext cx="4191000" cy="4369112"/>
            <a:chOff x="107442000" y="108585017"/>
            <a:chExt cx="5200650" cy="374495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07899200" y="108585017"/>
              <a:ext cx="4057650" cy="3744953"/>
              <a:chOff x="108478637" y="109202531"/>
              <a:chExt cx="2971800" cy="2984259"/>
            </a:xfrm>
          </p:grpSpPr>
          <p:sp>
            <p:nvSpPr>
              <p:cNvPr id="15" name="_s1028"/>
              <p:cNvSpPr>
                <a:spLocks noChangeArrowheads="1"/>
              </p:cNvSpPr>
              <p:nvPr/>
            </p:nvSpPr>
            <p:spPr bwMode="auto">
              <a:xfrm>
                <a:off x="109054892" y="109202531"/>
                <a:ext cx="1817690" cy="1817690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chemeClr val="bg2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_s1029"/>
              <p:cNvSpPr>
                <a:spLocks noChangeArrowheads="1"/>
              </p:cNvSpPr>
              <p:nvPr/>
            </p:nvSpPr>
            <p:spPr bwMode="auto">
              <a:xfrm rot="4320000">
                <a:off x="109633542" y="109620842"/>
                <a:ext cx="1816099" cy="1817690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00B05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_s1030"/>
              <p:cNvSpPr>
                <a:spLocks noChangeArrowheads="1"/>
              </p:cNvSpPr>
              <p:nvPr/>
            </p:nvSpPr>
            <p:spPr bwMode="auto">
              <a:xfrm rot="8640000">
                <a:off x="109556518" y="110370691"/>
                <a:ext cx="1817681" cy="1816099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0070C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_s1031"/>
              <p:cNvSpPr>
                <a:spLocks noChangeArrowheads="1"/>
              </p:cNvSpPr>
              <p:nvPr/>
            </p:nvSpPr>
            <p:spPr bwMode="auto">
              <a:xfrm rot="12960000">
                <a:off x="108699300" y="110299500"/>
                <a:ext cx="1817681" cy="1817681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_s1032"/>
              <p:cNvSpPr>
                <a:spLocks noChangeArrowheads="1"/>
              </p:cNvSpPr>
              <p:nvPr/>
            </p:nvSpPr>
            <p:spPr bwMode="auto">
              <a:xfrm rot="17280000">
                <a:off x="108478637" y="109949325"/>
                <a:ext cx="1817681" cy="1817681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7030A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110699550" y="11064240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2– Creating Personalized Income and Expense Categories</a:t>
              </a:r>
              <a:endParaRPr lang="en-US" sz="1700" dirty="0"/>
            </a:p>
          </p:txBody>
        </p:sp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110087945" y="108911567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1- Track Current Income and Expenses</a:t>
              </a:r>
              <a:endParaRPr lang="en-US" sz="1700" dirty="0"/>
            </a:p>
          </p:txBody>
        </p:sp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107727750" y="10898505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5– Evaluate and Make Adjustments </a:t>
              </a:r>
              <a:endParaRPr lang="en-US" sz="1700" dirty="0"/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107442000" y="110846516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4– Implement and Control </a:t>
              </a:r>
              <a:endParaRPr lang="en-US" sz="1700" dirty="0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08927900" y="11149965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3– Allocate </a:t>
              </a:r>
            </a:p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Money to Each </a:t>
              </a:r>
            </a:p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Category </a:t>
              </a:r>
              <a:endParaRPr lang="en-US" sz="17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  <p:bldLst>
      <p:bldP spid="358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allocating money consider: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4027488"/>
          <a:ext cx="8153400" cy="214471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114800"/>
                <a:gridCol w="4038600"/>
              </a:tblGrid>
              <a:tr h="47677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Contractual</a:t>
                      </a:r>
                      <a:endParaRPr lang="en-US" sz="2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Non-contractual</a:t>
                      </a:r>
                      <a:endParaRPr lang="en-US" sz="2400" dirty="0"/>
                    </a:p>
                  </a:txBody>
                  <a:tcPr marT="45724" marB="45724"/>
                </a:tc>
              </a:tr>
              <a:tr h="11997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marT="45724" marB="45724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24" marB="45724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817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24" marB="45724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24" marB="45724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7086600" y="3505200"/>
            <a:ext cx="609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3075" y="1952625"/>
            <a:ext cx="2514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2800"/>
              <a:t>Trade-offs and opportunity costs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6600" y="2406650"/>
            <a:ext cx="259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2800"/>
              <a:t>Goals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122988" y="2192338"/>
            <a:ext cx="25368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2800"/>
              <a:t>Contractual expenses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04825" y="4514850"/>
            <a:ext cx="4103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/>
              <a:t>Required to pay expense for a specific amount of time - not easy to reduce or eliminate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919663" y="4852988"/>
            <a:ext cx="3573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/>
              <a:t>Easy to reduce or eliminate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20738" y="5715000"/>
            <a:ext cx="3395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/>
              <a:t>Rent, Internet, Cell phone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86388" y="5727700"/>
            <a:ext cx="2767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/>
              <a:t>Food, entertainment</a:t>
            </a:r>
          </a:p>
        </p:txBody>
      </p:sp>
    </p:spTree>
    <p:extLst>
      <p:ext uri="{BB962C8B-B14F-4D97-AF65-F5344CB8AC3E}">
        <p14:creationId xmlns:p14="http://schemas.microsoft.com/office/powerpoint/2010/main" val="90998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3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Implement and control – Step 4</a:t>
            </a:r>
          </a:p>
        </p:txBody>
      </p:sp>
      <p:sp>
        <p:nvSpPr>
          <p:cNvPr id="40963" name="Content Placeholder 30"/>
          <p:cNvSpPr>
            <a:spLocks noGrp="1"/>
          </p:cNvSpPr>
          <p:nvPr>
            <p:ph idx="1"/>
          </p:nvPr>
        </p:nvSpPr>
        <p:spPr>
          <a:xfrm>
            <a:off x="457200" y="1828800"/>
            <a:ext cx="4114800" cy="43021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Must develop control systems to track their income and expenses</a:t>
            </a:r>
          </a:p>
          <a:p>
            <a:pPr marL="341313" lvl="1" indent="-1651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 smtClean="0"/>
              <a:t>Envelope </a:t>
            </a:r>
            <a:r>
              <a:rPr lang="en-US" sz="2000" b="1" dirty="0"/>
              <a:t>systems</a:t>
            </a:r>
            <a:r>
              <a:rPr lang="en-US" sz="2000" dirty="0"/>
              <a:t> – individuals place the actual budget amount of cash from a paycheck into a specific envelope system for the expense </a:t>
            </a:r>
          </a:p>
          <a:p>
            <a:pPr marL="341313" lvl="1" indent="-165100">
              <a:lnSpc>
                <a:spcPct val="90000"/>
              </a:lnSpc>
              <a:buFont typeface="+mj-lt"/>
              <a:buAutoNum type="arabicPeriod"/>
            </a:pPr>
            <a:r>
              <a:rPr lang="en-US" sz="2000" b="1" dirty="0"/>
              <a:t>Electronic budgeting systems</a:t>
            </a:r>
            <a:r>
              <a:rPr lang="en-US" sz="2000" dirty="0"/>
              <a:t> – Multiple types of software are available for consumers to use to help keep track of their financial </a:t>
            </a:r>
            <a:r>
              <a:rPr lang="en-US" sz="2000" dirty="0" smtClean="0"/>
              <a:t>records</a:t>
            </a:r>
            <a:endParaRPr lang="en-US" sz="2000" dirty="0"/>
          </a:p>
        </p:txBody>
      </p:sp>
      <p:cxnSp>
        <p:nvCxnSpPr>
          <p:cNvPr id="31" name="Straight Connector 30"/>
          <p:cNvCxnSpPr/>
          <p:nvPr/>
        </p:nvCxnSpPr>
        <p:spPr bwMode="auto">
          <a:xfrm rot="5400000">
            <a:off x="2475707" y="4077494"/>
            <a:ext cx="434340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724400" y="1905025"/>
            <a:ext cx="4343400" cy="4369112"/>
            <a:chOff x="107442000" y="108585017"/>
            <a:chExt cx="5200650" cy="374495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07899200" y="108585017"/>
              <a:ext cx="4057650" cy="3744953"/>
              <a:chOff x="108478637" y="109202531"/>
              <a:chExt cx="2971800" cy="2984259"/>
            </a:xfrm>
          </p:grpSpPr>
          <p:sp>
            <p:nvSpPr>
              <p:cNvPr id="15" name="_s1028"/>
              <p:cNvSpPr>
                <a:spLocks noChangeArrowheads="1"/>
              </p:cNvSpPr>
              <p:nvPr/>
            </p:nvSpPr>
            <p:spPr bwMode="auto">
              <a:xfrm>
                <a:off x="109054892" y="109202531"/>
                <a:ext cx="1817690" cy="1817690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chemeClr val="bg2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_s1029"/>
              <p:cNvSpPr>
                <a:spLocks noChangeArrowheads="1"/>
              </p:cNvSpPr>
              <p:nvPr/>
            </p:nvSpPr>
            <p:spPr bwMode="auto">
              <a:xfrm rot="4320000">
                <a:off x="109633542" y="109620842"/>
                <a:ext cx="1816099" cy="1817690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00B05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_s1030"/>
              <p:cNvSpPr>
                <a:spLocks noChangeArrowheads="1"/>
              </p:cNvSpPr>
              <p:nvPr/>
            </p:nvSpPr>
            <p:spPr bwMode="auto">
              <a:xfrm rot="8640000">
                <a:off x="109556518" y="110370691"/>
                <a:ext cx="1817681" cy="1816099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0070C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_s1031"/>
              <p:cNvSpPr>
                <a:spLocks noChangeArrowheads="1"/>
              </p:cNvSpPr>
              <p:nvPr/>
            </p:nvSpPr>
            <p:spPr bwMode="auto">
              <a:xfrm rot="12960000">
                <a:off x="108699300" y="110299500"/>
                <a:ext cx="1817681" cy="1817681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_s1032"/>
              <p:cNvSpPr>
                <a:spLocks noChangeArrowheads="1"/>
              </p:cNvSpPr>
              <p:nvPr/>
            </p:nvSpPr>
            <p:spPr bwMode="auto">
              <a:xfrm rot="17280000">
                <a:off x="108478637" y="109949325"/>
                <a:ext cx="1817681" cy="1817681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7030A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110699550" y="11064240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2– Creating Personalized Income and Expense Categories</a:t>
              </a:r>
              <a:endParaRPr lang="en-US" sz="1700" dirty="0"/>
            </a:p>
          </p:txBody>
        </p:sp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110087945" y="108911567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1- Track Current Income and Expenses</a:t>
              </a:r>
              <a:endParaRPr lang="en-US" sz="1700" dirty="0"/>
            </a:p>
          </p:txBody>
        </p:sp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107727750" y="10898505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5– Evaluate and Make Adjustments </a:t>
              </a:r>
              <a:endParaRPr lang="en-US" sz="1700" dirty="0"/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107442000" y="110846516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4– Implement and Control </a:t>
              </a:r>
              <a:endParaRPr lang="en-US" sz="1700" dirty="0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08927900" y="11149965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3– Allocate </a:t>
              </a:r>
            </a:p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Money to Each </a:t>
              </a:r>
            </a:p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Category </a:t>
              </a:r>
              <a:endParaRPr lang="en-US" sz="17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  <p:bldLst>
      <p:bldP spid="409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Evaluate and make adjustments – Step 5</a:t>
            </a:r>
          </a:p>
        </p:txBody>
      </p:sp>
      <p:sp>
        <p:nvSpPr>
          <p:cNvPr id="43011" name="Content Placeholder 30"/>
          <p:cNvSpPr>
            <a:spLocks noGrp="1"/>
          </p:cNvSpPr>
          <p:nvPr>
            <p:ph idx="1"/>
          </p:nvPr>
        </p:nvSpPr>
        <p:spPr>
          <a:xfrm>
            <a:off x="457200" y="1828800"/>
            <a:ext cx="4114800" cy="43021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Assess if Budget is working </a:t>
            </a:r>
          </a:p>
          <a:p>
            <a:pPr eaLnBrk="1" hangingPunct="1"/>
            <a:r>
              <a:rPr lang="en-US" sz="2800" dirty="0" smtClean="0"/>
              <a:t>Make changes if necessary</a:t>
            </a:r>
          </a:p>
          <a:p>
            <a:pPr eaLnBrk="1" hangingPunct="1"/>
            <a:r>
              <a:rPr lang="en-US" sz="2800" dirty="0" smtClean="0"/>
              <a:t>Analyze if goals are being met</a:t>
            </a:r>
          </a:p>
          <a:p>
            <a:pPr eaLnBrk="1" hangingPunct="1"/>
            <a:r>
              <a:rPr lang="en-US" sz="2800" dirty="0" smtClean="0"/>
              <a:t>Begin the process again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dirty="0" smtClean="0"/>
          </a:p>
          <a:p>
            <a:pPr eaLnBrk="1" hangingPunct="1"/>
            <a:endParaRPr lang="en-US" dirty="0" smtClean="0"/>
          </a:p>
        </p:txBody>
      </p:sp>
      <p:cxnSp>
        <p:nvCxnSpPr>
          <p:cNvPr id="30" name="Straight Connector 29"/>
          <p:cNvCxnSpPr/>
          <p:nvPr/>
        </p:nvCxnSpPr>
        <p:spPr bwMode="auto">
          <a:xfrm rot="5400000">
            <a:off x="2475707" y="4077494"/>
            <a:ext cx="434340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740275" y="1881212"/>
            <a:ext cx="4343400" cy="4369113"/>
            <a:chOff x="107442000" y="108585017"/>
            <a:chExt cx="5200650" cy="374495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07899200" y="108585017"/>
              <a:ext cx="4057650" cy="3744953"/>
              <a:chOff x="108478637" y="109202531"/>
              <a:chExt cx="2971800" cy="2984259"/>
            </a:xfrm>
          </p:grpSpPr>
          <p:sp>
            <p:nvSpPr>
              <p:cNvPr id="15" name="_s1028"/>
              <p:cNvSpPr>
                <a:spLocks noChangeArrowheads="1"/>
              </p:cNvSpPr>
              <p:nvPr/>
            </p:nvSpPr>
            <p:spPr bwMode="auto">
              <a:xfrm>
                <a:off x="109054892" y="109202531"/>
                <a:ext cx="1817690" cy="1817690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chemeClr val="bg2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_s1029"/>
              <p:cNvSpPr>
                <a:spLocks noChangeArrowheads="1"/>
              </p:cNvSpPr>
              <p:nvPr/>
            </p:nvSpPr>
            <p:spPr bwMode="auto">
              <a:xfrm rot="4320000">
                <a:off x="109633542" y="109620842"/>
                <a:ext cx="1816099" cy="1817690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00B05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_s1030"/>
              <p:cNvSpPr>
                <a:spLocks noChangeArrowheads="1"/>
              </p:cNvSpPr>
              <p:nvPr/>
            </p:nvSpPr>
            <p:spPr bwMode="auto">
              <a:xfrm rot="8640000">
                <a:off x="109556518" y="110370691"/>
                <a:ext cx="1817681" cy="1816099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0070C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_s1031"/>
              <p:cNvSpPr>
                <a:spLocks noChangeArrowheads="1"/>
              </p:cNvSpPr>
              <p:nvPr/>
            </p:nvSpPr>
            <p:spPr bwMode="auto">
              <a:xfrm rot="12960000">
                <a:off x="108699300" y="110299500"/>
                <a:ext cx="1817681" cy="1817681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_s1032"/>
              <p:cNvSpPr>
                <a:spLocks noChangeArrowheads="1"/>
              </p:cNvSpPr>
              <p:nvPr/>
            </p:nvSpPr>
            <p:spPr bwMode="auto">
              <a:xfrm rot="17280000">
                <a:off x="108478637" y="109949325"/>
                <a:ext cx="1817681" cy="1817681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7030A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110699550" y="11064240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2– Creating Personalized Income and Expense Categories</a:t>
              </a:r>
              <a:endParaRPr lang="en-US" sz="1700" dirty="0"/>
            </a:p>
          </p:txBody>
        </p:sp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110087945" y="108911567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1- Track Current Income and Expenses</a:t>
              </a:r>
              <a:endParaRPr lang="en-US" sz="1700" dirty="0"/>
            </a:p>
          </p:txBody>
        </p:sp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107727750" y="10898505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5– Evaluate and Make Adjustments </a:t>
              </a:r>
              <a:endParaRPr lang="en-US" sz="1700" dirty="0"/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107442000" y="110846516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4– Implement and Control </a:t>
              </a:r>
              <a:endParaRPr lang="en-US" sz="1700" dirty="0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08927900" y="11149965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3– Allocate </a:t>
              </a:r>
            </a:p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Money to Each </a:t>
              </a:r>
            </a:p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Category </a:t>
              </a:r>
              <a:endParaRPr lang="en-US" sz="17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  <p:bldLst>
      <p:bldP spid="430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Bathtub Analogy 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3048000" y="3069707"/>
            <a:ext cx="2514600" cy="1352312"/>
          </a:xfrm>
          <a:prstGeom prst="straightConnector1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 bwMode="auto">
          <a:xfrm>
            <a:off x="3048000" y="3611563"/>
            <a:ext cx="3733800" cy="2103437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 bwMode="auto">
          <a:xfrm>
            <a:off x="2667000" y="5029200"/>
            <a:ext cx="4114800" cy="685800"/>
          </a:xfrm>
          <a:prstGeom prst="straightConnector1">
            <a:avLst/>
          </a:prstGeom>
          <a:ln>
            <a:solidFill>
              <a:schemeClr val="accent6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81000" y="1066800"/>
            <a:ext cx="77724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000" i="1" dirty="0">
                <a:latin typeface="+mn-lt"/>
              </a:rPr>
              <a:t>Always have more money coming in than out!</a:t>
            </a:r>
          </a:p>
          <a:p>
            <a:pPr algn="ctr">
              <a:defRPr/>
            </a:pPr>
            <a:r>
              <a:rPr lang="en-US" sz="3000" i="1" dirty="0">
                <a:latin typeface="+mn-lt"/>
              </a:rPr>
              <a:t>Work towards building wealth!</a:t>
            </a:r>
          </a:p>
          <a:p>
            <a:pPr algn="ctr">
              <a:defRPr/>
            </a:pPr>
            <a:endParaRPr lang="en-US" sz="3000" i="1" dirty="0">
              <a:latin typeface="+mn-lt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562600" y="3715326"/>
            <a:ext cx="3124200" cy="2380674"/>
            <a:chOff x="5562600" y="3715326"/>
            <a:chExt cx="3124200" cy="2380674"/>
          </a:xfrm>
        </p:grpSpPr>
        <p:sp>
          <p:nvSpPr>
            <p:cNvPr id="45" name="Cloud 44"/>
            <p:cNvSpPr/>
            <p:nvPr/>
          </p:nvSpPr>
          <p:spPr>
            <a:xfrm>
              <a:off x="6861340" y="5029200"/>
              <a:ext cx="227243" cy="1066800"/>
            </a:xfrm>
            <a:prstGeom prst="cloud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3" descr="C:\Users\gpage3\AppData\Local\Microsoft\Windows\Temporary Internet Files\Content.IE5\GQP1XZOX\Bathtub-2-10633-large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3831707"/>
              <a:ext cx="2855640" cy="1784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Rectangle 46"/>
            <p:cNvSpPr/>
            <p:nvPr/>
          </p:nvSpPr>
          <p:spPr>
            <a:xfrm>
              <a:off x="7848600" y="3762586"/>
              <a:ext cx="838200" cy="4561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loud 47"/>
            <p:cNvSpPr/>
            <p:nvPr/>
          </p:nvSpPr>
          <p:spPr>
            <a:xfrm rot="530259">
              <a:off x="8002716" y="3969096"/>
              <a:ext cx="117073" cy="446580"/>
            </a:xfrm>
            <a:prstGeom prst="cloud">
              <a:avLst/>
            </a:prstGeom>
            <a:solidFill>
              <a:srgbClr val="33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Picture 3" descr="C:\Users\gpage3\AppData\Local\Microsoft\Windows\Temporary Internet Files\Content.IE5\GQP1XZOX\Bathtub-2-10633-large[1]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135" b="71796"/>
            <a:stretch/>
          </p:blipFill>
          <p:spPr bwMode="auto">
            <a:xfrm>
              <a:off x="7980216" y="3715326"/>
              <a:ext cx="453058" cy="503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2" name="Straight Arrow Connector 51"/>
          <p:cNvCxnSpPr/>
          <p:nvPr/>
        </p:nvCxnSpPr>
        <p:spPr bwMode="auto">
          <a:xfrm>
            <a:off x="3200400" y="2691737"/>
            <a:ext cx="4768705" cy="1500649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Flowchart: Sequential Access Storage 1"/>
          <p:cNvSpPr/>
          <p:nvPr/>
        </p:nvSpPr>
        <p:spPr>
          <a:xfrm flipH="1">
            <a:off x="3429000" y="1828800"/>
            <a:ext cx="2895600" cy="1219199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Wages, interest, </a:t>
            </a:r>
            <a:r>
              <a:rPr lang="en-US" b="1" dirty="0">
                <a:solidFill>
                  <a:srgbClr val="FF0000"/>
                </a:solidFill>
              </a:rPr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tips… all income is Revenue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>
          <a:xfrm>
            <a:off x="0" y="2438400"/>
            <a:ext cx="4419600" cy="4038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</a:rPr>
              <a:t>Revenue </a:t>
            </a:r>
            <a:r>
              <a:rPr lang="en-US" dirty="0" smtClean="0"/>
              <a:t>(money in)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C000"/>
                </a:solidFill>
              </a:rPr>
              <a:t>Net worth </a:t>
            </a:r>
            <a:r>
              <a:rPr lang="en-US" dirty="0" smtClean="0"/>
              <a:t>(wealth)</a:t>
            </a:r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Flexible Expenses</a:t>
            </a:r>
            <a:r>
              <a:rPr lang="en-US" dirty="0" smtClean="0"/>
              <a:t> (money out) </a:t>
            </a:r>
            <a:r>
              <a:rPr lang="en-US" dirty="0"/>
              <a:t>- </a:t>
            </a:r>
            <a:r>
              <a:rPr lang="en-US" sz="2400" dirty="0"/>
              <a:t>can vary each month in the amount owed and are not contractual </a:t>
            </a: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chemeClr val="accent6"/>
                </a:solidFill>
              </a:rPr>
              <a:t>Fixed Expenses </a:t>
            </a:r>
            <a:r>
              <a:rPr lang="en-US" dirty="0" smtClean="0"/>
              <a:t>(money out) - </a:t>
            </a:r>
            <a:r>
              <a:rPr lang="en-US" sz="2400" dirty="0"/>
              <a:t>may have a fixed amount due each month and are contractual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worth statement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505200"/>
            <a:ext cx="8229600" cy="2625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smtClean="0"/>
              <a:t>A </a:t>
            </a:r>
            <a:r>
              <a:rPr lang="en-US" sz="2400" b="1" smtClean="0"/>
              <a:t>net worth statement</a:t>
            </a:r>
            <a:r>
              <a:rPr lang="en-US" sz="2400" smtClean="0"/>
              <a:t> describes an individual or family’s overall financial condition on a specified date</a:t>
            </a:r>
          </a:p>
          <a:p>
            <a:pPr eaLnBrk="1" hangingPunct="1"/>
            <a:r>
              <a:rPr lang="en-US" sz="2400" smtClean="0"/>
              <a:t>The components include: </a:t>
            </a:r>
          </a:p>
          <a:p>
            <a:pPr lvl="1" eaLnBrk="1" hangingPunct="1"/>
            <a:r>
              <a:rPr lang="en-US" sz="2000" b="1" smtClean="0"/>
              <a:t>Assets</a:t>
            </a:r>
            <a:r>
              <a:rPr lang="en-US" sz="2000" smtClean="0"/>
              <a:t> – Everything a person owns with monetary value </a:t>
            </a:r>
          </a:p>
          <a:p>
            <a:pPr lvl="1" eaLnBrk="1" hangingPunct="1"/>
            <a:r>
              <a:rPr lang="en-US" sz="2000" b="1" smtClean="0"/>
              <a:t>Liabilities</a:t>
            </a:r>
            <a:r>
              <a:rPr lang="en-US" sz="2000" smtClean="0"/>
              <a:t> – Debts or what is owed to others </a:t>
            </a:r>
          </a:p>
          <a:p>
            <a:pPr lvl="1" eaLnBrk="1" hangingPunct="1"/>
            <a:r>
              <a:rPr lang="en-US" sz="2000" b="1" smtClean="0"/>
              <a:t>Net worth</a:t>
            </a:r>
            <a:r>
              <a:rPr lang="en-US" sz="2000" smtClean="0"/>
              <a:t> - the amount of money left when liabilities are subtracted from assets (indicates wealth)</a:t>
            </a:r>
          </a:p>
        </p:txBody>
      </p:sp>
      <p:grpSp>
        <p:nvGrpSpPr>
          <p:cNvPr id="46084" name="Group 5"/>
          <p:cNvGrpSpPr>
            <a:grpSpLocks/>
          </p:cNvGrpSpPr>
          <p:nvPr/>
        </p:nvGrpSpPr>
        <p:grpSpPr bwMode="auto">
          <a:xfrm>
            <a:off x="381000" y="1828800"/>
            <a:ext cx="8458200" cy="1752600"/>
            <a:chOff x="381000" y="1828800"/>
            <a:chExt cx="8458200" cy="1752600"/>
          </a:xfrm>
        </p:grpSpPr>
        <p:graphicFrame>
          <p:nvGraphicFramePr>
            <p:cNvPr id="7" name="Diagram 6"/>
            <p:cNvGraphicFramePr/>
            <p:nvPr/>
          </p:nvGraphicFramePr>
          <p:xfrm>
            <a:off x="381000" y="1828800"/>
            <a:ext cx="8458200" cy="1752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Minus 7"/>
            <p:cNvSpPr/>
            <p:nvPr/>
          </p:nvSpPr>
          <p:spPr bwMode="auto">
            <a:xfrm>
              <a:off x="2895600" y="2590800"/>
              <a:ext cx="304800" cy="228600"/>
            </a:xfrm>
            <a:prstGeom prst="mathMinu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Equal 8"/>
            <p:cNvSpPr/>
            <p:nvPr/>
          </p:nvSpPr>
          <p:spPr bwMode="auto">
            <a:xfrm>
              <a:off x="5943600" y="2590800"/>
              <a:ext cx="381000" cy="228600"/>
            </a:xfrm>
            <a:prstGeom prst="mathEqual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  <p:bldLst>
      <p:bldP spid="460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is Wealthier?</a:t>
            </a:r>
          </a:p>
        </p:txBody>
      </p:sp>
      <p:sp>
        <p:nvSpPr>
          <p:cNvPr id="4813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Juanita – earns $35,000 per year</a:t>
            </a:r>
          </a:p>
        </p:txBody>
      </p:sp>
      <p:sp>
        <p:nvSpPr>
          <p:cNvPr id="4816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Alexis – earns $100,000 per year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</p:nvPr>
        </p:nvGraphicFramePr>
        <p:xfrm>
          <a:off x="457200" y="2286000"/>
          <a:ext cx="4040188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094"/>
                <a:gridCol w="20200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Assets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$60,000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Retirement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$24,000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Automobile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$8,000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 Assets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$92,000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Liabilities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College loan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$6,000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Mortgage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$35,000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Total Liabilities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$41,000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Net Worth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$51,000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724400" y="2286000"/>
          <a:ext cx="4191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33293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Assets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329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$75,000</a:t>
                      </a:r>
                      <a:endParaRPr lang="en-US" sz="1600" dirty="0"/>
                    </a:p>
                  </a:txBody>
                  <a:tcPr/>
                </a:tc>
              </a:tr>
              <a:tr h="3329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Retirement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$35,000</a:t>
                      </a:r>
                      <a:endParaRPr lang="en-US" sz="1600" dirty="0"/>
                    </a:p>
                  </a:txBody>
                  <a:tcPr/>
                </a:tc>
              </a:tr>
              <a:tr h="3329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Automobile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$8,000</a:t>
                      </a:r>
                      <a:endParaRPr lang="en-US" sz="1600" dirty="0"/>
                    </a:p>
                  </a:txBody>
                  <a:tcPr/>
                </a:tc>
              </a:tr>
              <a:tr h="332936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Total Assets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$118,000</a:t>
                      </a:r>
                      <a:endParaRPr lang="en-US" sz="1600" dirty="0"/>
                    </a:p>
                  </a:txBody>
                  <a:tcPr/>
                </a:tc>
              </a:tr>
              <a:tr h="332936">
                <a:tc gridSpan="2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Liabilities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29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College loan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$10,000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29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Automobile loan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$4,000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329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Credit</a:t>
                      </a:r>
                      <a:r>
                        <a:rPr lang="en-US" sz="1600" baseline="0" dirty="0" smtClean="0"/>
                        <a:t> card debt</a:t>
                      </a:r>
                      <a:endParaRPr lang="en-US" sz="1600" dirty="0" smtClean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$20,000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329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Mortgage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$65,000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32936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Total Liabilities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$99,000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20561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Net Worth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$19,000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48167" grpId="0" build="p"/>
      <p:bldP spid="48167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419100" y="1356044"/>
          <a:ext cx="4533900" cy="4892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32766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j-ea"/>
              </a:rPr>
              <a:t>What is a Spending Plan?</a:t>
            </a:r>
            <a:endParaRPr lang="en-US" sz="3600" dirty="0">
              <a:ea typeface="+mj-ea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677400" y="609600"/>
          <a:ext cx="3668713" cy="5794473"/>
        </p:xfrm>
        <a:graphic>
          <a:graphicData uri="http://schemas.openxmlformats.org/drawingml/2006/table">
            <a:tbl>
              <a:tblPr/>
              <a:tblGrid>
                <a:gridCol w="304800"/>
                <a:gridCol w="2333625"/>
                <a:gridCol w="514350"/>
                <a:gridCol w="515938"/>
              </a:tblGrid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Spending Plan for: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Time Period: 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Planned Amount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Actual Amount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4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Income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Earned Income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Wages or salary before deductions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Unearned Income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Money from savings and investments to help pay expenses during this time period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Received Income from Government Programs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Total Income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$                           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$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34938">
                <a:tc gridSpan="4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Expenses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Deductions Often Taken from Paychecks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Contributions to retirement programs (401k, 403b, pension, IRA)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Federal income tax and state income tax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Social Security and Medicare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Saving and Investing (Pay Yourself First)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Contribution to savings and investments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Insurance Premiums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Health, automobile, home or renters, life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Housing Costs 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Transportation Costs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Food Costs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Family Member Care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Communication and Computers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Telephone landline, cell phone, Internet, cable/satellite television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Medical Costs Not Covered by Insurance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Clothing and Personal Care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Educational Expenses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Pet Care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Entertainment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Gifts and Charitable Contributions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Credit Costs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Student loan, credit card, other loan payments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Total Expenses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$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$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134938">
                <a:tc gridSpan="2"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Net Gain or Net Loss (Income less Expenses) 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$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7998" marR="27998" marT="823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ts val="300"/>
                        </a:spcBef>
                        <a:buClr>
                          <a:schemeClr val="accent2"/>
                        </a:buClr>
                        <a:buFont typeface="Georgia" pitchFamily="18" charset="0"/>
                        <a:defRPr sz="22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ts val="300"/>
                        </a:spcBef>
                        <a:buClr>
                          <a:schemeClr val="accent1"/>
                        </a:buClr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ts val="300"/>
                        </a:spcBef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Font typeface="Georgia" pitchFamily="18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$</a:t>
                      </a:r>
                      <a:endParaRPr kumimoji="0" lang="en-US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85800"/>
            <a:ext cx="3675063" cy="566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0700" y="1947863"/>
            <a:ext cx="43434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/>
              <a:t>An income and expense statement sometimes referred to as a budget which records both planned and actual income and expenses over a period of time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3713" y="5029200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2800"/>
              <a:t>A budget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3454400" y="569913"/>
            <a:ext cx="700088" cy="685800"/>
          </a:xfrm>
          <a:prstGeom prst="wedgeRectCallout">
            <a:avLst>
              <a:gd name="adj1" fmla="val -40620"/>
              <a:gd name="adj2" fmla="val 63400"/>
            </a:avLst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472" name="Picture 2" descr="C:\Users\Lindy\AppData\Local\Microsoft\Windows\Temporary Internet Files\Content.IE5\TZWR7C67\MC900434859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636588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64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/>
        </p:nvGraphicFramePr>
        <p:xfrm>
          <a:off x="1910260" y="762000"/>
          <a:ext cx="8523891" cy="543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50888"/>
            <a:ext cx="3352800" cy="3352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Why is a Spending Plan an important part of financial planning?</a:t>
            </a:r>
            <a:endParaRPr lang="en-US" dirty="0">
              <a:ea typeface="+mj-ea"/>
            </a:endParaRPr>
          </a:p>
        </p:txBody>
      </p:sp>
      <p:grpSp>
        <p:nvGrpSpPr>
          <p:cNvPr id="14339" name="Group 2"/>
          <p:cNvGrpSpPr>
            <a:grpSpLocks/>
          </p:cNvGrpSpPr>
          <p:nvPr/>
        </p:nvGrpSpPr>
        <p:grpSpPr bwMode="auto">
          <a:xfrm>
            <a:off x="3733800" y="679450"/>
            <a:ext cx="698500" cy="685800"/>
            <a:chOff x="7880787" y="923596"/>
            <a:chExt cx="698939" cy="685800"/>
          </a:xfrm>
        </p:grpSpPr>
        <p:sp>
          <p:nvSpPr>
            <p:cNvPr id="5" name="Rectangular Callout 4"/>
            <p:cNvSpPr/>
            <p:nvPr/>
          </p:nvSpPr>
          <p:spPr>
            <a:xfrm>
              <a:off x="7880787" y="923596"/>
              <a:ext cx="698939" cy="685800"/>
            </a:xfrm>
            <a:prstGeom prst="wedgeRectCallout">
              <a:avLst>
                <a:gd name="adj1" fmla="val -40620"/>
                <a:gd name="adj2" fmla="val 63400"/>
              </a:avLst>
            </a:prstGeom>
            <a:ln w="317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4345" name="Picture 2" descr="C:\Users\Lindy\AppData\Local\Microsoft\Windows\Temporary Internet Files\Content.IE5\TZWR7C67\MC900434859[1]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0" y="990271"/>
              <a:ext cx="552450" cy="552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29025" y="2400300"/>
            <a:ext cx="2514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/>
              <a:t>Analyze the opportunity costs of your trade-offs to maximize financial well-being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97475" y="4856163"/>
            <a:ext cx="1981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/>
              <a:t>Helps set and reach goals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08575" y="1022350"/>
            <a:ext cx="2251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/>
              <a:t>Help manage your money in a positive manner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705600" y="3048000"/>
            <a:ext cx="2232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/>
              <a:t>Increase net worth</a:t>
            </a:r>
          </a:p>
        </p:txBody>
      </p:sp>
    </p:spTree>
    <p:extLst>
      <p:ext uri="{BB962C8B-B14F-4D97-AF65-F5344CB8AC3E}">
        <p14:creationId xmlns:p14="http://schemas.microsoft.com/office/powerpoint/2010/main" val="140174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Spending Plan Pie </a:t>
            </a:r>
            <a:r>
              <a:rPr lang="en-US" sz="4000" dirty="0"/>
              <a:t>C</a:t>
            </a:r>
            <a:r>
              <a:rPr lang="en-US" sz="4000" dirty="0" smtClean="0"/>
              <a:t>hart </a:t>
            </a:r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92164"/>
              </p:ext>
            </p:extLst>
          </p:nvPr>
        </p:nvGraphicFramePr>
        <p:xfrm>
          <a:off x="1066800" y="1828800"/>
          <a:ext cx="68580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5 Steps of Budgeting</a:t>
            </a:r>
            <a:br>
              <a:rPr lang="en-US" sz="4000" dirty="0" smtClean="0"/>
            </a:br>
            <a:r>
              <a:rPr lang="en-US" sz="4000" dirty="0" smtClean="0"/>
              <a:t>Developing a Budget – Step 1</a:t>
            </a:r>
          </a:p>
        </p:txBody>
      </p:sp>
      <p:sp>
        <p:nvSpPr>
          <p:cNvPr id="26627" name="Content Placeholder 30"/>
          <p:cNvSpPr>
            <a:spLocks noGrp="1"/>
          </p:cNvSpPr>
          <p:nvPr>
            <p:ph idx="1"/>
          </p:nvPr>
        </p:nvSpPr>
        <p:spPr>
          <a:xfrm>
            <a:off x="457200" y="1828800"/>
            <a:ext cx="4114800" cy="43021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solidFill>
                  <a:srgbClr val="00B0F0"/>
                </a:solidFill>
              </a:rPr>
              <a:t>Track current income and expenses</a:t>
            </a:r>
          </a:p>
          <a:p>
            <a:pPr lvl="1" eaLnBrk="1" hangingPunct="1"/>
            <a:r>
              <a:rPr lang="en-US" sz="2400" dirty="0" smtClean="0"/>
              <a:t>Individuals will determine what income and expenses they have within a give period of time </a:t>
            </a:r>
          </a:p>
          <a:p>
            <a:pPr lvl="2" eaLnBrk="1" hangingPunct="1"/>
            <a:r>
              <a:rPr lang="en-US" sz="2000" dirty="0" smtClean="0"/>
              <a:t>Usually concurrent with an individual’s pay day </a:t>
            </a:r>
          </a:p>
          <a:p>
            <a:pPr lvl="3" eaLnBrk="1" hangingPunct="1"/>
            <a:r>
              <a:rPr lang="en-US" sz="1800" dirty="0" smtClean="0"/>
              <a:t>Monthly </a:t>
            </a:r>
          </a:p>
          <a:p>
            <a:pPr lvl="3" eaLnBrk="1" hangingPunct="1"/>
            <a:r>
              <a:rPr lang="en-US" sz="1800" dirty="0" smtClean="0"/>
              <a:t>Bi-monthly </a:t>
            </a:r>
          </a:p>
          <a:p>
            <a:pPr eaLnBrk="1" hangingPunct="1"/>
            <a:endParaRPr lang="en-US" dirty="0" smtClean="0"/>
          </a:p>
        </p:txBody>
      </p:sp>
      <p:cxnSp>
        <p:nvCxnSpPr>
          <p:cNvPr id="33" name="Straight Connector 32"/>
          <p:cNvCxnSpPr/>
          <p:nvPr/>
        </p:nvCxnSpPr>
        <p:spPr bwMode="auto">
          <a:xfrm rot="5400000">
            <a:off x="2475707" y="4077494"/>
            <a:ext cx="434340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724400" y="1905025"/>
            <a:ext cx="4343400" cy="4369112"/>
            <a:chOff x="107442000" y="108585017"/>
            <a:chExt cx="5200650" cy="374495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07899200" y="108585017"/>
              <a:ext cx="4057650" cy="3744953"/>
              <a:chOff x="108478637" y="109202531"/>
              <a:chExt cx="2971800" cy="2984259"/>
            </a:xfrm>
          </p:grpSpPr>
          <p:sp>
            <p:nvSpPr>
              <p:cNvPr id="15" name="_s1028"/>
              <p:cNvSpPr>
                <a:spLocks noChangeArrowheads="1"/>
              </p:cNvSpPr>
              <p:nvPr/>
            </p:nvSpPr>
            <p:spPr bwMode="auto">
              <a:xfrm>
                <a:off x="109054892" y="109202531"/>
                <a:ext cx="1817690" cy="1817690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chemeClr val="bg2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_s1029"/>
              <p:cNvSpPr>
                <a:spLocks noChangeArrowheads="1"/>
              </p:cNvSpPr>
              <p:nvPr/>
            </p:nvSpPr>
            <p:spPr bwMode="auto">
              <a:xfrm rot="4320000">
                <a:off x="109633542" y="109620842"/>
                <a:ext cx="1816099" cy="1817690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00B05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_s1030"/>
              <p:cNvSpPr>
                <a:spLocks noChangeArrowheads="1"/>
              </p:cNvSpPr>
              <p:nvPr/>
            </p:nvSpPr>
            <p:spPr bwMode="auto">
              <a:xfrm rot="8640000">
                <a:off x="109556518" y="110370691"/>
                <a:ext cx="1817681" cy="1816099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0070C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_s1031"/>
              <p:cNvSpPr>
                <a:spLocks noChangeArrowheads="1"/>
              </p:cNvSpPr>
              <p:nvPr/>
            </p:nvSpPr>
            <p:spPr bwMode="auto">
              <a:xfrm rot="12960000">
                <a:off x="108699300" y="110299500"/>
                <a:ext cx="1817681" cy="1817681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_s1032"/>
              <p:cNvSpPr>
                <a:spLocks noChangeArrowheads="1"/>
              </p:cNvSpPr>
              <p:nvPr/>
            </p:nvSpPr>
            <p:spPr bwMode="auto">
              <a:xfrm rot="17280000">
                <a:off x="108478637" y="109949325"/>
                <a:ext cx="1817681" cy="1817681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7030A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110699550" y="11064240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2– Creating Personalized Income and Expense Categories</a:t>
              </a:r>
              <a:endParaRPr lang="en-US" sz="1700" dirty="0"/>
            </a:p>
          </p:txBody>
        </p:sp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110087945" y="108911567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1- Track Current Income and Expenses</a:t>
              </a:r>
              <a:endParaRPr lang="en-US" sz="1700" dirty="0"/>
            </a:p>
          </p:txBody>
        </p:sp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107727750" y="10898505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5– Evaluate and Make Adjustments </a:t>
              </a:r>
              <a:endParaRPr lang="en-US" sz="1700" dirty="0"/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107442000" y="110846516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4– Implement and Control </a:t>
              </a:r>
              <a:endParaRPr lang="en-US" sz="1700" dirty="0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08927900" y="11149965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3– Allocate </a:t>
              </a:r>
            </a:p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Money to Each </a:t>
              </a:r>
            </a:p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Category </a:t>
              </a:r>
              <a:endParaRPr lang="en-US" sz="17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Tracking Methods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i="1" dirty="0" smtClean="0"/>
              <a:t>Must work for the individual!   </a:t>
            </a:r>
            <a:br>
              <a:rPr lang="en-US" i="1" dirty="0" smtClean="0"/>
            </a:br>
            <a:r>
              <a:rPr lang="en-US" i="1" dirty="0" smtClean="0"/>
              <a:t>There is not one right method!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Carrying a small notebook and writing down all expenses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Keep all receipts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Use a debit card if your financial institution creates spending reports for your account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Input information into a cell phone</a:t>
            </a:r>
          </a:p>
        </p:txBody>
      </p:sp>
    </p:spTree>
    <p:extLst>
      <p:ext uri="{BB962C8B-B14F-4D97-AF65-F5344CB8AC3E}">
        <p14:creationId xmlns:p14="http://schemas.microsoft.com/office/powerpoint/2010/main" val="3417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dirty="0" smtClean="0"/>
              <a:t>Creating personalized income and expenses categories – Step 2</a:t>
            </a:r>
          </a:p>
        </p:txBody>
      </p:sp>
      <p:sp>
        <p:nvSpPr>
          <p:cNvPr id="29699" name="Content Placeholder 30"/>
          <p:cNvSpPr>
            <a:spLocks noGrp="1"/>
          </p:cNvSpPr>
          <p:nvPr>
            <p:ph idx="1"/>
          </p:nvPr>
        </p:nvSpPr>
        <p:spPr>
          <a:xfrm>
            <a:off x="457200" y="1828800"/>
            <a:ext cx="4114800" cy="430212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Each Budget is unique because of individual and family values</a:t>
            </a:r>
          </a:p>
          <a:p>
            <a:pPr eaLnBrk="1" hangingPunct="1"/>
            <a:r>
              <a:rPr lang="en-US" sz="2800" dirty="0" smtClean="0"/>
              <a:t>Categories are based upon the individuals/families income and expenses</a:t>
            </a:r>
            <a:endParaRPr lang="en-US" sz="1800" dirty="0" smtClean="0"/>
          </a:p>
          <a:p>
            <a:pPr eaLnBrk="1" hangingPunct="1"/>
            <a:endParaRPr lang="en-US" dirty="0" smtClean="0"/>
          </a:p>
        </p:txBody>
      </p:sp>
      <p:cxnSp>
        <p:nvCxnSpPr>
          <p:cNvPr id="31" name="Straight Connector 30"/>
          <p:cNvCxnSpPr/>
          <p:nvPr/>
        </p:nvCxnSpPr>
        <p:spPr bwMode="auto">
          <a:xfrm rot="5400000">
            <a:off x="2475707" y="4077494"/>
            <a:ext cx="434340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724400" y="1905025"/>
            <a:ext cx="4343400" cy="4369112"/>
            <a:chOff x="107442000" y="108585017"/>
            <a:chExt cx="5200650" cy="374495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07899200" y="108585017"/>
              <a:ext cx="4057650" cy="3744953"/>
              <a:chOff x="108478637" y="109202531"/>
              <a:chExt cx="2971800" cy="2984259"/>
            </a:xfrm>
          </p:grpSpPr>
          <p:sp>
            <p:nvSpPr>
              <p:cNvPr id="15" name="_s1028"/>
              <p:cNvSpPr>
                <a:spLocks noChangeArrowheads="1"/>
              </p:cNvSpPr>
              <p:nvPr/>
            </p:nvSpPr>
            <p:spPr bwMode="auto">
              <a:xfrm>
                <a:off x="109054892" y="109202531"/>
                <a:ext cx="1817690" cy="1817690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chemeClr val="bg2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_s1029"/>
              <p:cNvSpPr>
                <a:spLocks noChangeArrowheads="1"/>
              </p:cNvSpPr>
              <p:nvPr/>
            </p:nvSpPr>
            <p:spPr bwMode="auto">
              <a:xfrm rot="4320000">
                <a:off x="109633542" y="109620842"/>
                <a:ext cx="1816099" cy="1817690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00B05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_s1030"/>
              <p:cNvSpPr>
                <a:spLocks noChangeArrowheads="1"/>
              </p:cNvSpPr>
              <p:nvPr/>
            </p:nvSpPr>
            <p:spPr bwMode="auto">
              <a:xfrm rot="8640000">
                <a:off x="109556518" y="110370691"/>
                <a:ext cx="1817681" cy="1816099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0070C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_s1031"/>
              <p:cNvSpPr>
                <a:spLocks noChangeArrowheads="1"/>
              </p:cNvSpPr>
              <p:nvPr/>
            </p:nvSpPr>
            <p:spPr bwMode="auto">
              <a:xfrm rot="12960000">
                <a:off x="108699300" y="110299500"/>
                <a:ext cx="1817681" cy="1817681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_s1032"/>
              <p:cNvSpPr>
                <a:spLocks noChangeArrowheads="1"/>
              </p:cNvSpPr>
              <p:nvPr/>
            </p:nvSpPr>
            <p:spPr bwMode="auto">
              <a:xfrm rot="17280000">
                <a:off x="108478637" y="109949325"/>
                <a:ext cx="1817681" cy="1817681"/>
              </a:xfrm>
              <a:custGeom>
                <a:avLst/>
                <a:gdLst>
                  <a:gd name="G0" fmla="+- -5505024 0 0"/>
                  <a:gd name="G1" fmla="+- -7471104 0 0"/>
                  <a:gd name="G2" fmla="+- -5505024 0 -7471104"/>
                  <a:gd name="G3" fmla="+- 10800 0 0"/>
                  <a:gd name="G4" fmla="+- 0 0 -5505024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200 0 0"/>
                  <a:gd name="G9" fmla="+- 0 0 -7471104"/>
                  <a:gd name="G10" fmla="+- 7200 0 2700"/>
                  <a:gd name="G11" fmla="cos G10 -5505024"/>
                  <a:gd name="G12" fmla="sin G10 -5505024"/>
                  <a:gd name="G13" fmla="cos 13500 -5505024"/>
                  <a:gd name="G14" fmla="sin 13500 -5505024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200 1 2"/>
                  <a:gd name="G20" fmla="+- G19 5400 0"/>
                  <a:gd name="G21" fmla="cos G20 -5505024"/>
                  <a:gd name="G22" fmla="sin G20 -5505024"/>
                  <a:gd name="G23" fmla="+- G21 10800 0"/>
                  <a:gd name="G24" fmla="+- G12 G23 G22"/>
                  <a:gd name="G25" fmla="+- G22 G23 G11"/>
                  <a:gd name="G26" fmla="cos 10800 -5505024"/>
                  <a:gd name="G27" fmla="sin 10800 -5505024"/>
                  <a:gd name="G28" fmla="cos 7200 -5505024"/>
                  <a:gd name="G29" fmla="sin 7200 -5505024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7471104"/>
                  <a:gd name="G36" fmla="sin G34 -7471104"/>
                  <a:gd name="G37" fmla="+/ -7471104 -5505024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200 G39"/>
                  <a:gd name="G43" fmla="sin 72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9110 w 21600"/>
                  <a:gd name="T5" fmla="*/ 132 h 21600"/>
                  <a:gd name="T6" fmla="*/ 7139 w 21600"/>
                  <a:gd name="T7" fmla="*/ 2578 h 21600"/>
                  <a:gd name="T8" fmla="*/ 9673 w 21600"/>
                  <a:gd name="T9" fmla="*/ 3688 h 21600"/>
                  <a:gd name="T10" fmla="*/ 12211 w 21600"/>
                  <a:gd name="T11" fmla="*/ -2627 h 21600"/>
                  <a:gd name="T12" fmla="*/ 16215 w 21600"/>
                  <a:gd name="T13" fmla="*/ 2319 h 21600"/>
                  <a:gd name="T14" fmla="*/ 11270 w 21600"/>
                  <a:gd name="T15" fmla="*/ 632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1552" y="3639"/>
                    </a:moveTo>
                    <a:cubicBezTo>
                      <a:pt x="11302" y="3613"/>
                      <a:pt x="11051" y="3600"/>
                      <a:pt x="10800" y="3600"/>
                    </a:cubicBezTo>
                    <a:cubicBezTo>
                      <a:pt x="9790" y="3599"/>
                      <a:pt x="8793" y="3812"/>
                      <a:pt x="7871" y="4222"/>
                    </a:cubicBezTo>
                    <a:lnTo>
                      <a:pt x="6407" y="933"/>
                    </a:lnTo>
                    <a:cubicBezTo>
                      <a:pt x="7789" y="318"/>
                      <a:pt x="9286" y="-1"/>
                      <a:pt x="10800" y="0"/>
                    </a:cubicBezTo>
                    <a:cubicBezTo>
                      <a:pt x="11177" y="0"/>
                      <a:pt x="11553" y="19"/>
                      <a:pt x="11928" y="59"/>
                    </a:cubicBezTo>
                    <a:lnTo>
                      <a:pt x="12211" y="-2627"/>
                    </a:lnTo>
                    <a:lnTo>
                      <a:pt x="16215" y="2319"/>
                    </a:lnTo>
                    <a:lnTo>
                      <a:pt x="11270" y="6324"/>
                    </a:lnTo>
                    <a:lnTo>
                      <a:pt x="11552" y="3639"/>
                    </a:lnTo>
                    <a:close/>
                  </a:path>
                </a:pathLst>
              </a:custGeom>
              <a:solidFill>
                <a:srgbClr val="7030A0"/>
              </a:solidFill>
              <a:ln w="9525" algn="ctr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lIns="0" tIns="0" rIns="0" bIns="0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110699550" y="11064240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2– Creating Personalized Income and Expense Categories</a:t>
              </a:r>
              <a:endParaRPr lang="en-US" sz="1700" dirty="0"/>
            </a:p>
          </p:txBody>
        </p:sp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110087945" y="108911567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1- Track Current Income and Expenses</a:t>
              </a:r>
              <a:endParaRPr lang="en-US" sz="1700" dirty="0"/>
            </a:p>
          </p:txBody>
        </p:sp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107727750" y="10898505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5– Evaluate and Make Adjustments </a:t>
              </a:r>
              <a:endParaRPr lang="en-US" sz="1700" dirty="0"/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107442000" y="110846516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4– Implement and Control </a:t>
              </a:r>
              <a:endParaRPr lang="en-US" sz="1700" dirty="0"/>
            </a:p>
          </p:txBody>
        </p:sp>
        <p:sp>
          <p:nvSpPr>
            <p:cNvPr id="14" name="Text Box 30"/>
            <p:cNvSpPr txBox="1">
              <a:spLocks noChangeArrowheads="1"/>
            </p:cNvSpPr>
            <p:nvPr/>
          </p:nvSpPr>
          <p:spPr bwMode="auto">
            <a:xfrm>
              <a:off x="108927900" y="111499650"/>
              <a:ext cx="1943100" cy="7429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36576" tIns="36576" rIns="36576" bIns="36576"/>
            <a:lstStyle/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Step 3– Allocate </a:t>
              </a:r>
            </a:p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Money to Each </a:t>
              </a:r>
            </a:p>
            <a:p>
              <a:pPr algn="ctr">
                <a:defRPr/>
              </a:pPr>
              <a:r>
                <a:rPr lang="en-US" sz="1700" dirty="0">
                  <a:solidFill>
                    <a:srgbClr val="000000"/>
                  </a:solidFill>
                  <a:latin typeface="Centaur" pitchFamily="18" charset="0"/>
                </a:rPr>
                <a:t>Category </a:t>
              </a:r>
              <a:endParaRPr lang="en-US" sz="17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Housing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52600"/>
            <a:ext cx="4038600" cy="43021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Housing </a:t>
            </a:r>
          </a:p>
          <a:p>
            <a:pPr lvl="1" eaLnBrk="1" hangingPunct="1"/>
            <a:r>
              <a:rPr lang="en-US" dirty="0" smtClean="0"/>
              <a:t>Housing is the largest of the four major expenditures </a:t>
            </a:r>
          </a:p>
          <a:p>
            <a:pPr lvl="1" eaLnBrk="1" hangingPunct="1"/>
            <a:r>
              <a:rPr lang="en-US" dirty="0" smtClean="0"/>
              <a:t>Approximately 30% of an individual’s net income</a:t>
            </a:r>
          </a:p>
          <a:p>
            <a:pPr lvl="2" eaLnBrk="1" hangingPunct="1"/>
            <a:r>
              <a:rPr lang="en-US" b="1" dirty="0" smtClean="0"/>
              <a:t>Monthly payment</a:t>
            </a:r>
            <a:r>
              <a:rPr lang="en-US" dirty="0" smtClean="0"/>
              <a:t>  (Mortgage) – A fee charged each month to live in a home</a:t>
            </a:r>
          </a:p>
          <a:p>
            <a:pPr lvl="2" eaLnBrk="1" hangingPunct="1"/>
            <a:r>
              <a:rPr lang="en-US" b="1" dirty="0" smtClean="0"/>
              <a:t>Utilities</a:t>
            </a:r>
            <a:r>
              <a:rPr lang="en-US" dirty="0" smtClean="0"/>
              <a:t> – include electricity, water, and garbage fees</a:t>
            </a:r>
          </a:p>
        </p:txBody>
      </p:sp>
      <p:pic>
        <p:nvPicPr>
          <p:cNvPr id="17447" name="Picture 39" descr="C:\Documents and Settings\Nicole Chinadle\Local Settings\Temporary Internet Files\Content.IE5\R18KOF21\MCj043612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1525" y="701675"/>
            <a:ext cx="1870075" cy="1279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536712"/>
              </p:ext>
            </p:extLst>
          </p:nvPr>
        </p:nvGraphicFramePr>
        <p:xfrm>
          <a:off x="4267200" y="2362201"/>
          <a:ext cx="4724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  <p:bldLst>
      <p:bldP spid="410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Transportation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41148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Transportation </a:t>
            </a:r>
          </a:p>
          <a:p>
            <a:pPr lvl="1" eaLnBrk="1" hangingPunct="1"/>
            <a:r>
              <a:rPr lang="en-US" dirty="0" smtClean="0"/>
              <a:t>The second largest major expenditures </a:t>
            </a:r>
          </a:p>
          <a:p>
            <a:pPr lvl="1" eaLnBrk="1" hangingPunct="1"/>
            <a:r>
              <a:rPr lang="en-US" smtClean="0"/>
              <a:t>Approximately 15% of an individual’s net income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dirty="0" smtClean="0"/>
              <a:t>Monthly payment</a:t>
            </a:r>
            <a:r>
              <a:rPr lang="en-US" dirty="0" smtClean="0"/>
              <a:t> – is made if a loan is taken out to purchase a vehicle </a:t>
            </a:r>
          </a:p>
        </p:txBody>
      </p:sp>
      <p:pic>
        <p:nvPicPr>
          <p:cNvPr id="20514" name="Picture 34" descr="C:\Documents and Settings\Nicole Chinadle\Local Settings\Temporary Internet Files\Content.IE5\WZY63ZWM\MCj015007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0651" y="533400"/>
            <a:ext cx="2380949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8177701"/>
              </p:ext>
            </p:extLst>
          </p:nvPr>
        </p:nvGraphicFramePr>
        <p:xfrm>
          <a:off x="4267200" y="2362201"/>
          <a:ext cx="47244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  <p:bldLst>
      <p:bldP spid="512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2996</TotalTime>
  <Words>1068</Words>
  <Application>Microsoft Office PowerPoint</Application>
  <PresentationFormat>On-screen Show (4:3)</PresentationFormat>
  <Paragraphs>268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Spending Plans</vt:lpstr>
      <vt:lpstr>What is a Spending Plan?</vt:lpstr>
      <vt:lpstr>Why is a Spending Plan an important part of financial planning?</vt:lpstr>
      <vt:lpstr>Spending Plan Pie Chart </vt:lpstr>
      <vt:lpstr>5 Steps of Budgeting Developing a Budget – Step 1</vt:lpstr>
      <vt:lpstr>Tracking Methods</vt:lpstr>
      <vt:lpstr>Creating personalized income and expenses categories – Step 2</vt:lpstr>
      <vt:lpstr>Housing </vt:lpstr>
      <vt:lpstr>Transportation</vt:lpstr>
      <vt:lpstr>Food</vt:lpstr>
      <vt:lpstr>Insurance</vt:lpstr>
      <vt:lpstr>Additional expenses</vt:lpstr>
      <vt:lpstr>Allocate money to each category – Step 3</vt:lpstr>
      <vt:lpstr>When allocating money consider:</vt:lpstr>
      <vt:lpstr>Implement and control – Step 4</vt:lpstr>
      <vt:lpstr>Evaluate and make adjustments – Step 5</vt:lpstr>
      <vt:lpstr>Bathtub Analogy </vt:lpstr>
      <vt:lpstr>Net worth statement </vt:lpstr>
      <vt:lpstr>Who is Wealthier?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itcmaint</dc:creator>
  <cp:lastModifiedBy>Judsons</cp:lastModifiedBy>
  <cp:revision>139</cp:revision>
  <dcterms:created xsi:type="dcterms:W3CDTF">2009-01-07T20:46:47Z</dcterms:created>
  <dcterms:modified xsi:type="dcterms:W3CDTF">2016-11-27T20:12:31Z</dcterms:modified>
</cp:coreProperties>
</file>